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057" r:id="rId3"/>
    <p:sldId id="349" r:id="rId4"/>
    <p:sldId id="330" r:id="rId5"/>
    <p:sldId id="331" r:id="rId6"/>
    <p:sldId id="334" r:id="rId7"/>
    <p:sldId id="267" r:id="rId8"/>
    <p:sldId id="2052" r:id="rId9"/>
    <p:sldId id="265" r:id="rId10"/>
    <p:sldId id="2054" r:id="rId11"/>
    <p:sldId id="285" r:id="rId12"/>
    <p:sldId id="427" r:id="rId13"/>
    <p:sldId id="429" r:id="rId14"/>
    <p:sldId id="2058" r:id="rId15"/>
    <p:sldId id="4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4667"/>
  </p:normalViewPr>
  <p:slideViewPr>
    <p:cSldViewPr snapToGrid="0" snapToObjects="1">
      <p:cViewPr varScale="1">
        <p:scale>
          <a:sx n="124" d="100"/>
          <a:sy n="124" d="100"/>
        </p:scale>
        <p:origin x="7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8E864-FEC6-4076-8307-E4B1B3A1DE9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98A45AEF-1814-4D07-AE77-E0255563E28F}">
      <dgm:prSet/>
      <dgm:spPr/>
      <dgm:t>
        <a:bodyPr/>
        <a:lstStyle/>
        <a:p>
          <a:r>
            <a:rPr lang="en-US" b="1"/>
            <a:t>Values</a:t>
          </a:r>
          <a:r>
            <a:rPr lang="en-US"/>
            <a:t> are beliefs and attitudes about the way things should be</a:t>
          </a:r>
        </a:p>
      </dgm:t>
    </dgm:pt>
    <dgm:pt modelId="{19B7E98F-A0F4-4AA0-9704-9E96703DC4FC}" type="parTrans" cxnId="{1EDC68F3-4CE9-4CCB-8997-9B135C5464D5}">
      <dgm:prSet/>
      <dgm:spPr/>
      <dgm:t>
        <a:bodyPr/>
        <a:lstStyle/>
        <a:p>
          <a:endParaRPr lang="en-US"/>
        </a:p>
      </dgm:t>
    </dgm:pt>
    <dgm:pt modelId="{377751F8-C183-4369-ADA1-295ACC37AF78}" type="sibTrans" cxnId="{1EDC68F3-4CE9-4CCB-8997-9B135C5464D5}">
      <dgm:prSet/>
      <dgm:spPr/>
      <dgm:t>
        <a:bodyPr/>
        <a:lstStyle/>
        <a:p>
          <a:endParaRPr lang="en-US"/>
        </a:p>
      </dgm:t>
    </dgm:pt>
    <dgm:pt modelId="{E8103087-0370-41AA-BC52-A9BCBEC3804E}">
      <dgm:prSet/>
      <dgm:spPr/>
      <dgm:t>
        <a:bodyPr/>
        <a:lstStyle/>
        <a:p>
          <a:r>
            <a:rPr lang="en-US"/>
            <a:t>Individuals attach values to politics, religion, money, sex, education, helping others, family, friends, career, cheating, self-respect, etc.</a:t>
          </a:r>
        </a:p>
      </dgm:t>
    </dgm:pt>
    <dgm:pt modelId="{3FA75E56-411D-4A5D-A4E4-00B27B3ECBFA}" type="parTrans" cxnId="{B39F91CD-CDD0-419C-8477-20C152CA2EAC}">
      <dgm:prSet/>
      <dgm:spPr/>
      <dgm:t>
        <a:bodyPr/>
        <a:lstStyle/>
        <a:p>
          <a:endParaRPr lang="en-US"/>
        </a:p>
      </dgm:t>
    </dgm:pt>
    <dgm:pt modelId="{464031E9-F54B-44D9-83C1-B7A28347D69D}" type="sibTrans" cxnId="{B39F91CD-CDD0-419C-8477-20C152CA2EAC}">
      <dgm:prSet/>
      <dgm:spPr/>
      <dgm:t>
        <a:bodyPr/>
        <a:lstStyle/>
        <a:p>
          <a:endParaRPr lang="en-US"/>
        </a:p>
      </dgm:t>
    </dgm:pt>
    <dgm:pt modelId="{695B6745-EF08-4F42-A277-4B065714FC04}">
      <dgm:prSet/>
      <dgm:spPr/>
      <dgm:t>
        <a:bodyPr/>
        <a:lstStyle/>
        <a:p>
          <a:r>
            <a:rPr lang="en-US"/>
            <a:t>Over the past four decades, college students have shown a greater concern for their own well-being</a:t>
          </a:r>
        </a:p>
      </dgm:t>
    </dgm:pt>
    <dgm:pt modelId="{1D37621D-DC29-4A11-A67F-D62DDA6BE050}" type="parTrans" cxnId="{A4A1C0E8-F58F-41B8-8D0E-93F8B707B53D}">
      <dgm:prSet/>
      <dgm:spPr/>
      <dgm:t>
        <a:bodyPr/>
        <a:lstStyle/>
        <a:p>
          <a:endParaRPr lang="en-US"/>
        </a:p>
      </dgm:t>
    </dgm:pt>
    <dgm:pt modelId="{9DE4C8AA-BB3C-4109-A5AC-DDD1C6731E5E}" type="sibTrans" cxnId="{A4A1C0E8-F58F-41B8-8D0E-93F8B707B53D}">
      <dgm:prSet/>
      <dgm:spPr/>
      <dgm:t>
        <a:bodyPr/>
        <a:lstStyle/>
        <a:p>
          <a:endParaRPr lang="en-US"/>
        </a:p>
      </dgm:t>
    </dgm:pt>
    <dgm:pt modelId="{8A7E510B-CEBA-44AB-8881-7AB79FA4C583}">
      <dgm:prSet/>
      <dgm:spPr/>
      <dgm:t>
        <a:bodyPr/>
        <a:lstStyle/>
        <a:p>
          <a:r>
            <a:rPr lang="en-US"/>
            <a:t>Today, U.S. college students may be shifting again toward a stronger interest in the welfare of the larger society</a:t>
          </a:r>
        </a:p>
      </dgm:t>
    </dgm:pt>
    <dgm:pt modelId="{C66E497B-C576-439B-90D2-21F7EE5A1053}" type="parTrans" cxnId="{6714DD9D-8DBB-4E19-9E83-24F99AD4E35A}">
      <dgm:prSet/>
      <dgm:spPr/>
      <dgm:t>
        <a:bodyPr/>
        <a:lstStyle/>
        <a:p>
          <a:endParaRPr lang="en-US"/>
        </a:p>
      </dgm:t>
    </dgm:pt>
    <dgm:pt modelId="{BED339D7-494D-48FC-9513-2EDAF0C62239}" type="sibTrans" cxnId="{6714DD9D-8DBB-4E19-9E83-24F99AD4E35A}">
      <dgm:prSet/>
      <dgm:spPr/>
      <dgm:t>
        <a:bodyPr/>
        <a:lstStyle/>
        <a:p>
          <a:endParaRPr lang="en-US"/>
        </a:p>
      </dgm:t>
    </dgm:pt>
    <dgm:pt modelId="{5696589C-0B89-6546-B6CD-0662C1928507}" type="pres">
      <dgm:prSet presAssocID="{E618E864-FEC6-4076-8307-E4B1B3A1DE91}" presName="Name0" presStyleCnt="0">
        <dgm:presLayoutVars>
          <dgm:dir/>
          <dgm:animLvl val="lvl"/>
          <dgm:resizeHandles val="exact"/>
        </dgm:presLayoutVars>
      </dgm:prSet>
      <dgm:spPr/>
    </dgm:pt>
    <dgm:pt modelId="{B2A3DA43-8988-5B41-8427-C0A9A0A30E52}" type="pres">
      <dgm:prSet presAssocID="{98A45AEF-1814-4D07-AE77-E0255563E28F}" presName="composite" presStyleCnt="0"/>
      <dgm:spPr/>
    </dgm:pt>
    <dgm:pt modelId="{68A44B3D-88FE-C648-B723-50229F089030}" type="pres">
      <dgm:prSet presAssocID="{98A45AEF-1814-4D07-AE77-E0255563E28F}" presName="parTx" presStyleLbl="alignNode1" presStyleIdx="0" presStyleCnt="2">
        <dgm:presLayoutVars>
          <dgm:chMax val="0"/>
          <dgm:chPref val="0"/>
          <dgm:bulletEnabled val="1"/>
        </dgm:presLayoutVars>
      </dgm:prSet>
      <dgm:spPr/>
    </dgm:pt>
    <dgm:pt modelId="{946A424C-1D0B-504D-8F93-DBABCFFB2F1B}" type="pres">
      <dgm:prSet presAssocID="{98A45AEF-1814-4D07-AE77-E0255563E28F}" presName="desTx" presStyleLbl="alignAccFollowNode1" presStyleIdx="0" presStyleCnt="2">
        <dgm:presLayoutVars>
          <dgm:bulletEnabled val="1"/>
        </dgm:presLayoutVars>
      </dgm:prSet>
      <dgm:spPr/>
    </dgm:pt>
    <dgm:pt modelId="{70DF5295-692A-BF4E-A758-B58BC73ADF45}" type="pres">
      <dgm:prSet presAssocID="{377751F8-C183-4369-ADA1-295ACC37AF78}" presName="space" presStyleCnt="0"/>
      <dgm:spPr/>
    </dgm:pt>
    <dgm:pt modelId="{7FFC37DD-C96B-6746-BD2A-A93EFB9975C9}" type="pres">
      <dgm:prSet presAssocID="{695B6745-EF08-4F42-A277-4B065714FC04}" presName="composite" presStyleCnt="0"/>
      <dgm:spPr/>
    </dgm:pt>
    <dgm:pt modelId="{D64E4B44-00F1-AB40-83DB-E55CFC89BA88}" type="pres">
      <dgm:prSet presAssocID="{695B6745-EF08-4F42-A277-4B065714FC04}" presName="parTx" presStyleLbl="alignNode1" presStyleIdx="1" presStyleCnt="2">
        <dgm:presLayoutVars>
          <dgm:chMax val="0"/>
          <dgm:chPref val="0"/>
          <dgm:bulletEnabled val="1"/>
        </dgm:presLayoutVars>
      </dgm:prSet>
      <dgm:spPr/>
    </dgm:pt>
    <dgm:pt modelId="{6428BEC3-CE97-624E-B817-9796D2E43E85}" type="pres">
      <dgm:prSet presAssocID="{695B6745-EF08-4F42-A277-4B065714FC04}" presName="desTx" presStyleLbl="alignAccFollowNode1" presStyleIdx="1" presStyleCnt="2">
        <dgm:presLayoutVars>
          <dgm:bulletEnabled val="1"/>
        </dgm:presLayoutVars>
      </dgm:prSet>
      <dgm:spPr/>
    </dgm:pt>
  </dgm:ptLst>
  <dgm:cxnLst>
    <dgm:cxn modelId="{C0DD8509-EC29-B046-8FEE-2CB4D2E53FDC}" type="presOf" srcId="{E8103087-0370-41AA-BC52-A9BCBEC3804E}" destId="{946A424C-1D0B-504D-8F93-DBABCFFB2F1B}" srcOrd="0" destOrd="0" presId="urn:microsoft.com/office/officeart/2005/8/layout/hList1"/>
    <dgm:cxn modelId="{CE55416C-D93D-3242-B73E-D57011D066FD}" type="presOf" srcId="{8A7E510B-CEBA-44AB-8881-7AB79FA4C583}" destId="{6428BEC3-CE97-624E-B817-9796D2E43E85}" srcOrd="0" destOrd="0" presId="urn:microsoft.com/office/officeart/2005/8/layout/hList1"/>
    <dgm:cxn modelId="{7D103894-F660-1440-A430-56AD4EB35331}" type="presOf" srcId="{98A45AEF-1814-4D07-AE77-E0255563E28F}" destId="{68A44B3D-88FE-C648-B723-50229F089030}" srcOrd="0" destOrd="0" presId="urn:microsoft.com/office/officeart/2005/8/layout/hList1"/>
    <dgm:cxn modelId="{6714DD9D-8DBB-4E19-9E83-24F99AD4E35A}" srcId="{695B6745-EF08-4F42-A277-4B065714FC04}" destId="{8A7E510B-CEBA-44AB-8881-7AB79FA4C583}" srcOrd="0" destOrd="0" parTransId="{C66E497B-C576-439B-90D2-21F7EE5A1053}" sibTransId="{BED339D7-494D-48FC-9513-2EDAF0C62239}"/>
    <dgm:cxn modelId="{370060B0-7F97-2840-AF1C-133463EF95BF}" type="presOf" srcId="{E618E864-FEC6-4076-8307-E4B1B3A1DE91}" destId="{5696589C-0B89-6546-B6CD-0662C1928507}" srcOrd="0" destOrd="0" presId="urn:microsoft.com/office/officeart/2005/8/layout/hList1"/>
    <dgm:cxn modelId="{B39F91CD-CDD0-419C-8477-20C152CA2EAC}" srcId="{98A45AEF-1814-4D07-AE77-E0255563E28F}" destId="{E8103087-0370-41AA-BC52-A9BCBEC3804E}" srcOrd="0" destOrd="0" parTransId="{3FA75E56-411D-4A5D-A4E4-00B27B3ECBFA}" sibTransId="{464031E9-F54B-44D9-83C1-B7A28347D69D}"/>
    <dgm:cxn modelId="{0DF304DA-D477-9047-B037-09B664905AD8}" type="presOf" srcId="{695B6745-EF08-4F42-A277-4B065714FC04}" destId="{D64E4B44-00F1-AB40-83DB-E55CFC89BA88}" srcOrd="0" destOrd="0" presId="urn:microsoft.com/office/officeart/2005/8/layout/hList1"/>
    <dgm:cxn modelId="{A4A1C0E8-F58F-41B8-8D0E-93F8B707B53D}" srcId="{E618E864-FEC6-4076-8307-E4B1B3A1DE91}" destId="{695B6745-EF08-4F42-A277-4B065714FC04}" srcOrd="1" destOrd="0" parTransId="{1D37621D-DC29-4A11-A67F-D62DDA6BE050}" sibTransId="{9DE4C8AA-BB3C-4109-A5AC-DDD1C6731E5E}"/>
    <dgm:cxn modelId="{1EDC68F3-4CE9-4CCB-8997-9B135C5464D5}" srcId="{E618E864-FEC6-4076-8307-E4B1B3A1DE91}" destId="{98A45AEF-1814-4D07-AE77-E0255563E28F}" srcOrd="0" destOrd="0" parTransId="{19B7E98F-A0F4-4AA0-9704-9E96703DC4FC}" sibTransId="{377751F8-C183-4369-ADA1-295ACC37AF78}"/>
    <dgm:cxn modelId="{D50F4C4A-2596-9546-8272-B1FC9944982E}" type="presParOf" srcId="{5696589C-0B89-6546-B6CD-0662C1928507}" destId="{B2A3DA43-8988-5B41-8427-C0A9A0A30E52}" srcOrd="0" destOrd="0" presId="urn:microsoft.com/office/officeart/2005/8/layout/hList1"/>
    <dgm:cxn modelId="{B63F81F1-2B36-9F43-9CFC-E554A2969D64}" type="presParOf" srcId="{B2A3DA43-8988-5B41-8427-C0A9A0A30E52}" destId="{68A44B3D-88FE-C648-B723-50229F089030}" srcOrd="0" destOrd="0" presId="urn:microsoft.com/office/officeart/2005/8/layout/hList1"/>
    <dgm:cxn modelId="{80F9C122-9F4F-DD4E-881A-EA1FFEB4DAA4}" type="presParOf" srcId="{B2A3DA43-8988-5B41-8427-C0A9A0A30E52}" destId="{946A424C-1D0B-504D-8F93-DBABCFFB2F1B}" srcOrd="1" destOrd="0" presId="urn:microsoft.com/office/officeart/2005/8/layout/hList1"/>
    <dgm:cxn modelId="{A717E371-260F-354D-B965-921E903BD545}" type="presParOf" srcId="{5696589C-0B89-6546-B6CD-0662C1928507}" destId="{70DF5295-692A-BF4E-A758-B58BC73ADF45}" srcOrd="1" destOrd="0" presId="urn:microsoft.com/office/officeart/2005/8/layout/hList1"/>
    <dgm:cxn modelId="{BB7DD99D-C4B4-6F47-B767-86637E9F53C3}" type="presParOf" srcId="{5696589C-0B89-6546-B6CD-0662C1928507}" destId="{7FFC37DD-C96B-6746-BD2A-A93EFB9975C9}" srcOrd="2" destOrd="0" presId="urn:microsoft.com/office/officeart/2005/8/layout/hList1"/>
    <dgm:cxn modelId="{C797D9D9-F27F-0440-95E8-813DEB8AEAF8}" type="presParOf" srcId="{7FFC37DD-C96B-6746-BD2A-A93EFB9975C9}" destId="{D64E4B44-00F1-AB40-83DB-E55CFC89BA88}" srcOrd="0" destOrd="0" presId="urn:microsoft.com/office/officeart/2005/8/layout/hList1"/>
    <dgm:cxn modelId="{3624B5C2-3B88-ED4B-92C0-3ADC71555BE7}" type="presParOf" srcId="{7FFC37DD-C96B-6746-BD2A-A93EFB9975C9}" destId="{6428BEC3-CE97-624E-B817-9796D2E43E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C18F5-2D91-463E-B9B7-E71E57BC5D3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D131344-C100-4E21-AB69-D045FF1CD814}">
      <dgm:prSet/>
      <dgm:spPr/>
      <dgm:t>
        <a:bodyPr/>
        <a:lstStyle/>
        <a:p>
          <a:r>
            <a:rPr lang="en-US"/>
            <a:t>Post-conventional reasoning (Kohlberg) has recently appeared to be declining in college students</a:t>
          </a:r>
        </a:p>
      </dgm:t>
    </dgm:pt>
    <dgm:pt modelId="{46074FC4-774B-448A-8C16-292F41920D48}" type="parTrans" cxnId="{FCA8AE97-14C3-4903-8CE7-5281431B1EA3}">
      <dgm:prSet/>
      <dgm:spPr/>
      <dgm:t>
        <a:bodyPr/>
        <a:lstStyle/>
        <a:p>
          <a:endParaRPr lang="en-US"/>
        </a:p>
      </dgm:t>
    </dgm:pt>
    <dgm:pt modelId="{F0C34A83-05E3-4926-B5F4-D8F2341552D0}" type="sibTrans" cxnId="{FCA8AE97-14C3-4903-8CE7-5281431B1EA3}">
      <dgm:prSet/>
      <dgm:spPr/>
      <dgm:t>
        <a:bodyPr/>
        <a:lstStyle/>
        <a:p>
          <a:endParaRPr lang="en-US"/>
        </a:p>
      </dgm:t>
    </dgm:pt>
    <dgm:pt modelId="{554BA69C-6ECA-40FF-9D56-68DFC3A3DB61}">
      <dgm:prSet/>
      <dgm:spPr/>
      <dgm:t>
        <a:bodyPr/>
        <a:lstStyle/>
        <a:p>
          <a:r>
            <a:rPr lang="en-US"/>
            <a:t>Prosocial behavior, however, increases in adolescence</a:t>
          </a:r>
        </a:p>
      </dgm:t>
    </dgm:pt>
    <dgm:pt modelId="{70B3B71D-910C-4C10-AD3A-07EE5919C74A}" type="parTrans" cxnId="{C55B4F8C-E81B-4CCA-8BE6-A1FD8C2446EC}">
      <dgm:prSet/>
      <dgm:spPr/>
      <dgm:t>
        <a:bodyPr/>
        <a:lstStyle/>
        <a:p>
          <a:endParaRPr lang="en-US"/>
        </a:p>
      </dgm:t>
    </dgm:pt>
    <dgm:pt modelId="{F0762307-D7F7-4C14-B070-2400B53EA9AB}" type="sibTrans" cxnId="{C55B4F8C-E81B-4CCA-8BE6-A1FD8C2446EC}">
      <dgm:prSet/>
      <dgm:spPr/>
      <dgm:t>
        <a:bodyPr/>
        <a:lstStyle/>
        <a:p>
          <a:endParaRPr lang="en-US"/>
        </a:p>
      </dgm:t>
    </dgm:pt>
    <dgm:pt modelId="{2A98BB69-9879-42B1-9C44-115E075A877C}">
      <dgm:prSet/>
      <dgm:spPr/>
      <dgm:t>
        <a:bodyPr/>
        <a:lstStyle/>
        <a:p>
          <a:r>
            <a:rPr lang="en-US" b="1"/>
            <a:t>Forgiveness</a:t>
          </a:r>
          <a:r>
            <a:rPr lang="en-US"/>
            <a:t>: an aspect of prosocial behavior that occurs when an injured person releases the injurer from possible behavioral retaliation</a:t>
          </a:r>
        </a:p>
      </dgm:t>
    </dgm:pt>
    <dgm:pt modelId="{DA1A0CF8-D320-4722-A6FB-BA14A9F4712B}" type="parTrans" cxnId="{F05EBA55-3ED2-47C0-9D12-F70B6BBC5E04}">
      <dgm:prSet/>
      <dgm:spPr/>
      <dgm:t>
        <a:bodyPr/>
        <a:lstStyle/>
        <a:p>
          <a:endParaRPr lang="en-US"/>
        </a:p>
      </dgm:t>
    </dgm:pt>
    <dgm:pt modelId="{715374B7-7267-47CC-A6EE-9F5708E13CB8}" type="sibTrans" cxnId="{F05EBA55-3ED2-47C0-9D12-F70B6BBC5E04}">
      <dgm:prSet/>
      <dgm:spPr/>
      <dgm:t>
        <a:bodyPr/>
        <a:lstStyle/>
        <a:p>
          <a:endParaRPr lang="en-US"/>
        </a:p>
      </dgm:t>
    </dgm:pt>
    <dgm:pt modelId="{85CD3770-F793-4383-9286-0E4C12F7BAE5}">
      <dgm:prSet/>
      <dgm:spPr/>
      <dgm:t>
        <a:bodyPr/>
        <a:lstStyle/>
        <a:p>
          <a:r>
            <a:rPr lang="en-US" b="1"/>
            <a:t>Gratitude</a:t>
          </a:r>
          <a:r>
            <a:rPr lang="en-US"/>
            <a:t>: a feeling of thankfulness and appreciation</a:t>
          </a:r>
        </a:p>
      </dgm:t>
    </dgm:pt>
    <dgm:pt modelId="{5D284FC8-4F25-407C-A5F3-DCB47629075D}" type="parTrans" cxnId="{29451899-5F6B-4A60-AD36-222DC6B25C50}">
      <dgm:prSet/>
      <dgm:spPr/>
      <dgm:t>
        <a:bodyPr/>
        <a:lstStyle/>
        <a:p>
          <a:endParaRPr lang="en-US"/>
        </a:p>
      </dgm:t>
    </dgm:pt>
    <dgm:pt modelId="{EA80ABEE-F1EC-41FA-95CB-70D285664516}" type="sibTrans" cxnId="{29451899-5F6B-4A60-AD36-222DC6B25C50}">
      <dgm:prSet/>
      <dgm:spPr/>
      <dgm:t>
        <a:bodyPr/>
        <a:lstStyle/>
        <a:p>
          <a:endParaRPr lang="en-US"/>
        </a:p>
      </dgm:t>
    </dgm:pt>
    <dgm:pt modelId="{66FE63F6-0BAD-2743-B1A6-DAF269A421FE}" type="pres">
      <dgm:prSet presAssocID="{C3CC18F5-2D91-463E-B9B7-E71E57BC5D3D}" presName="linear" presStyleCnt="0">
        <dgm:presLayoutVars>
          <dgm:animLvl val="lvl"/>
          <dgm:resizeHandles val="exact"/>
        </dgm:presLayoutVars>
      </dgm:prSet>
      <dgm:spPr/>
    </dgm:pt>
    <dgm:pt modelId="{6E4CCE90-D0C0-394D-8598-9FE7DA4A8281}" type="pres">
      <dgm:prSet presAssocID="{FD131344-C100-4E21-AB69-D045FF1CD814}" presName="parentText" presStyleLbl="node1" presStyleIdx="0" presStyleCnt="2">
        <dgm:presLayoutVars>
          <dgm:chMax val="0"/>
          <dgm:bulletEnabled val="1"/>
        </dgm:presLayoutVars>
      </dgm:prSet>
      <dgm:spPr/>
    </dgm:pt>
    <dgm:pt modelId="{A28DB29E-AC9D-D74A-927F-4C5DFA33D215}" type="pres">
      <dgm:prSet presAssocID="{F0C34A83-05E3-4926-B5F4-D8F2341552D0}" presName="spacer" presStyleCnt="0"/>
      <dgm:spPr/>
    </dgm:pt>
    <dgm:pt modelId="{FCFCD97C-1183-2649-9DF3-271FEC7B5439}" type="pres">
      <dgm:prSet presAssocID="{554BA69C-6ECA-40FF-9D56-68DFC3A3DB61}" presName="parentText" presStyleLbl="node1" presStyleIdx="1" presStyleCnt="2">
        <dgm:presLayoutVars>
          <dgm:chMax val="0"/>
          <dgm:bulletEnabled val="1"/>
        </dgm:presLayoutVars>
      </dgm:prSet>
      <dgm:spPr/>
    </dgm:pt>
    <dgm:pt modelId="{1B21A5CA-88EF-5647-BF54-A32E26AEA7E8}" type="pres">
      <dgm:prSet presAssocID="{554BA69C-6ECA-40FF-9D56-68DFC3A3DB61}" presName="childText" presStyleLbl="revTx" presStyleIdx="0" presStyleCnt="1">
        <dgm:presLayoutVars>
          <dgm:bulletEnabled val="1"/>
        </dgm:presLayoutVars>
      </dgm:prSet>
      <dgm:spPr/>
    </dgm:pt>
  </dgm:ptLst>
  <dgm:cxnLst>
    <dgm:cxn modelId="{B0489912-CBEB-374D-BBDF-A0C59B4F6D5E}" type="presOf" srcId="{554BA69C-6ECA-40FF-9D56-68DFC3A3DB61}" destId="{FCFCD97C-1183-2649-9DF3-271FEC7B5439}" srcOrd="0" destOrd="0" presId="urn:microsoft.com/office/officeart/2005/8/layout/vList2"/>
    <dgm:cxn modelId="{F05EBA55-3ED2-47C0-9D12-F70B6BBC5E04}" srcId="{554BA69C-6ECA-40FF-9D56-68DFC3A3DB61}" destId="{2A98BB69-9879-42B1-9C44-115E075A877C}" srcOrd="0" destOrd="0" parTransId="{DA1A0CF8-D320-4722-A6FB-BA14A9F4712B}" sibTransId="{715374B7-7267-47CC-A6EE-9F5708E13CB8}"/>
    <dgm:cxn modelId="{2F6A747E-FC74-2C42-9E8C-31E64228D34C}" type="presOf" srcId="{85CD3770-F793-4383-9286-0E4C12F7BAE5}" destId="{1B21A5CA-88EF-5647-BF54-A32E26AEA7E8}" srcOrd="0" destOrd="1" presId="urn:microsoft.com/office/officeart/2005/8/layout/vList2"/>
    <dgm:cxn modelId="{C55B4F8C-E81B-4CCA-8BE6-A1FD8C2446EC}" srcId="{C3CC18F5-2D91-463E-B9B7-E71E57BC5D3D}" destId="{554BA69C-6ECA-40FF-9D56-68DFC3A3DB61}" srcOrd="1" destOrd="0" parTransId="{70B3B71D-910C-4C10-AD3A-07EE5919C74A}" sibTransId="{F0762307-D7F7-4C14-B070-2400B53EA9AB}"/>
    <dgm:cxn modelId="{FCA8AE97-14C3-4903-8CE7-5281431B1EA3}" srcId="{C3CC18F5-2D91-463E-B9B7-E71E57BC5D3D}" destId="{FD131344-C100-4E21-AB69-D045FF1CD814}" srcOrd="0" destOrd="0" parTransId="{46074FC4-774B-448A-8C16-292F41920D48}" sibTransId="{F0C34A83-05E3-4926-B5F4-D8F2341552D0}"/>
    <dgm:cxn modelId="{29451899-5F6B-4A60-AD36-222DC6B25C50}" srcId="{554BA69C-6ECA-40FF-9D56-68DFC3A3DB61}" destId="{85CD3770-F793-4383-9286-0E4C12F7BAE5}" srcOrd="1" destOrd="0" parTransId="{5D284FC8-4F25-407C-A5F3-DCB47629075D}" sibTransId="{EA80ABEE-F1EC-41FA-95CB-70D285664516}"/>
    <dgm:cxn modelId="{1048489A-B8A6-EA4B-A113-D6CC7B023664}" type="presOf" srcId="{2A98BB69-9879-42B1-9C44-115E075A877C}" destId="{1B21A5CA-88EF-5647-BF54-A32E26AEA7E8}" srcOrd="0" destOrd="0" presId="urn:microsoft.com/office/officeart/2005/8/layout/vList2"/>
    <dgm:cxn modelId="{B4A0E09C-C0E4-D545-9D83-36DF2A129362}" type="presOf" srcId="{FD131344-C100-4E21-AB69-D045FF1CD814}" destId="{6E4CCE90-D0C0-394D-8598-9FE7DA4A8281}" srcOrd="0" destOrd="0" presId="urn:microsoft.com/office/officeart/2005/8/layout/vList2"/>
    <dgm:cxn modelId="{435881F3-AD4F-4C47-8A7A-1943762A0ABB}" type="presOf" srcId="{C3CC18F5-2D91-463E-B9B7-E71E57BC5D3D}" destId="{66FE63F6-0BAD-2743-B1A6-DAF269A421FE}" srcOrd="0" destOrd="0" presId="urn:microsoft.com/office/officeart/2005/8/layout/vList2"/>
    <dgm:cxn modelId="{30DE30EF-E4EF-EE4F-A3F2-AB43FC5BD8F3}" type="presParOf" srcId="{66FE63F6-0BAD-2743-B1A6-DAF269A421FE}" destId="{6E4CCE90-D0C0-394D-8598-9FE7DA4A8281}" srcOrd="0" destOrd="0" presId="urn:microsoft.com/office/officeart/2005/8/layout/vList2"/>
    <dgm:cxn modelId="{D5488099-95EC-0640-917F-84CB30A07A74}" type="presParOf" srcId="{66FE63F6-0BAD-2743-B1A6-DAF269A421FE}" destId="{A28DB29E-AC9D-D74A-927F-4C5DFA33D215}" srcOrd="1" destOrd="0" presId="urn:microsoft.com/office/officeart/2005/8/layout/vList2"/>
    <dgm:cxn modelId="{1C54DE31-87D8-F542-B549-A822FA548080}" type="presParOf" srcId="{66FE63F6-0BAD-2743-B1A6-DAF269A421FE}" destId="{FCFCD97C-1183-2649-9DF3-271FEC7B5439}" srcOrd="2" destOrd="0" presId="urn:microsoft.com/office/officeart/2005/8/layout/vList2"/>
    <dgm:cxn modelId="{02CCA3D6-D389-9546-98E6-446B55B9D8C9}" type="presParOf" srcId="{66FE63F6-0BAD-2743-B1A6-DAF269A421FE}" destId="{1B21A5CA-88EF-5647-BF54-A32E26AEA7E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CC20E-4CE9-4042-A77B-9E63154EF62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58124F8-2F88-46E2-87F4-933DB808B811}">
      <dgm:prSet/>
      <dgm:spPr/>
      <dgm:t>
        <a:bodyPr/>
        <a:lstStyle/>
        <a:p>
          <a:r>
            <a:rPr lang="en-US" dirty="0"/>
            <a:t>WE HAVE LOST THE FOLLOWING…</a:t>
          </a:r>
        </a:p>
      </dgm:t>
    </dgm:pt>
    <dgm:pt modelId="{D478A19E-CB9C-4181-BF0C-51E6398B95F2}" type="parTrans" cxnId="{D4E37E48-412C-435F-BC58-20D502C3FBCF}">
      <dgm:prSet/>
      <dgm:spPr/>
      <dgm:t>
        <a:bodyPr/>
        <a:lstStyle/>
        <a:p>
          <a:endParaRPr lang="en-US"/>
        </a:p>
      </dgm:t>
    </dgm:pt>
    <dgm:pt modelId="{4BCA1241-E459-4BF5-9690-B0800C15BB42}" type="sibTrans" cxnId="{D4E37E48-412C-435F-BC58-20D502C3FBCF}">
      <dgm:prSet/>
      <dgm:spPr/>
      <dgm:t>
        <a:bodyPr/>
        <a:lstStyle/>
        <a:p>
          <a:endParaRPr lang="en-US"/>
        </a:p>
      </dgm:t>
    </dgm:pt>
    <dgm:pt modelId="{A76A7908-4699-48E7-957E-4DB72D3A18ED}">
      <dgm:prSet/>
      <dgm:spPr/>
      <dgm:t>
        <a:bodyPr/>
        <a:lstStyle/>
        <a:p>
          <a:r>
            <a:rPr lang="en-US" dirty="0"/>
            <a:t>Access </a:t>
          </a:r>
        </a:p>
      </dgm:t>
    </dgm:pt>
    <dgm:pt modelId="{15002C66-42B9-4298-AD57-009515E563DE}" type="parTrans" cxnId="{247B6770-6F17-44A1-BABA-A1C5475E6384}">
      <dgm:prSet/>
      <dgm:spPr/>
      <dgm:t>
        <a:bodyPr/>
        <a:lstStyle/>
        <a:p>
          <a:endParaRPr lang="en-US"/>
        </a:p>
      </dgm:t>
    </dgm:pt>
    <dgm:pt modelId="{75ED002F-6DD5-4DDB-A07A-1228BA3CDDCE}" type="sibTrans" cxnId="{247B6770-6F17-44A1-BABA-A1C5475E6384}">
      <dgm:prSet/>
      <dgm:spPr/>
      <dgm:t>
        <a:bodyPr/>
        <a:lstStyle/>
        <a:p>
          <a:endParaRPr lang="en-US"/>
        </a:p>
      </dgm:t>
    </dgm:pt>
    <dgm:pt modelId="{29CC6BCA-0E84-4431-B222-D2218499832B}">
      <dgm:prSet/>
      <dgm:spPr/>
      <dgm:t>
        <a:bodyPr/>
        <a:lstStyle/>
        <a:p>
          <a:r>
            <a:rPr lang="en-US" dirty="0"/>
            <a:t>Our “Normal” Routine</a:t>
          </a:r>
        </a:p>
      </dgm:t>
    </dgm:pt>
    <dgm:pt modelId="{F370363A-0936-4959-B75B-4B0BD6357856}" type="parTrans" cxnId="{C719B4E7-BC15-4FFE-A31A-7FA790DC9906}">
      <dgm:prSet/>
      <dgm:spPr/>
      <dgm:t>
        <a:bodyPr/>
        <a:lstStyle/>
        <a:p>
          <a:endParaRPr lang="en-US"/>
        </a:p>
      </dgm:t>
    </dgm:pt>
    <dgm:pt modelId="{128CF8CA-FC3D-4D8B-A170-2F038CFA1F5C}" type="sibTrans" cxnId="{C719B4E7-BC15-4FFE-A31A-7FA790DC9906}">
      <dgm:prSet/>
      <dgm:spPr/>
      <dgm:t>
        <a:bodyPr/>
        <a:lstStyle/>
        <a:p>
          <a:endParaRPr lang="en-US"/>
        </a:p>
      </dgm:t>
    </dgm:pt>
    <dgm:pt modelId="{B55A95B4-62A8-4249-9E08-7D94813C3021}">
      <dgm:prSet/>
      <dgm:spPr/>
      <dgm:t>
        <a:bodyPr/>
        <a:lstStyle/>
        <a:p>
          <a:r>
            <a:rPr lang="en-US" dirty="0"/>
            <a:t>The Ability Of Choice</a:t>
          </a:r>
        </a:p>
      </dgm:t>
    </dgm:pt>
    <dgm:pt modelId="{23F54BB7-E500-4CBF-8978-02323B626A5B}" type="parTrans" cxnId="{F102062F-2C0B-48B8-95C7-40FDC50EEF67}">
      <dgm:prSet/>
      <dgm:spPr/>
      <dgm:t>
        <a:bodyPr/>
        <a:lstStyle/>
        <a:p>
          <a:endParaRPr lang="en-US"/>
        </a:p>
      </dgm:t>
    </dgm:pt>
    <dgm:pt modelId="{00C54F5B-0FB2-47E4-96A9-D24605CC26C1}" type="sibTrans" cxnId="{F102062F-2C0B-48B8-95C7-40FDC50EEF67}">
      <dgm:prSet/>
      <dgm:spPr/>
      <dgm:t>
        <a:bodyPr/>
        <a:lstStyle/>
        <a:p>
          <a:endParaRPr lang="en-US"/>
        </a:p>
      </dgm:t>
    </dgm:pt>
    <dgm:pt modelId="{9B5FC67C-C293-4BCA-84C5-AACF24622122}">
      <dgm:prSet/>
      <dgm:spPr/>
      <dgm:t>
        <a:bodyPr/>
        <a:lstStyle/>
        <a:p>
          <a:r>
            <a:rPr lang="en-US" dirty="0"/>
            <a:t>Connections</a:t>
          </a:r>
        </a:p>
      </dgm:t>
    </dgm:pt>
    <dgm:pt modelId="{8CCC645D-A5D7-48C1-A195-9A471DF48F81}" type="parTrans" cxnId="{8339575B-1633-4604-B241-D0210677E79D}">
      <dgm:prSet/>
      <dgm:spPr/>
      <dgm:t>
        <a:bodyPr/>
        <a:lstStyle/>
        <a:p>
          <a:endParaRPr lang="en-US"/>
        </a:p>
      </dgm:t>
    </dgm:pt>
    <dgm:pt modelId="{EC94E0D0-A81C-4E6B-84C4-3157D6E4DC99}" type="sibTrans" cxnId="{8339575B-1633-4604-B241-D0210677E79D}">
      <dgm:prSet/>
      <dgm:spPr/>
      <dgm:t>
        <a:bodyPr/>
        <a:lstStyle/>
        <a:p>
          <a:endParaRPr lang="en-US"/>
        </a:p>
      </dgm:t>
    </dgm:pt>
    <dgm:pt modelId="{902EF26B-C14D-4066-A03E-90EE799C8450}">
      <dgm:prSet/>
      <dgm:spPr/>
      <dgm:t>
        <a:bodyPr/>
        <a:lstStyle/>
        <a:p>
          <a:r>
            <a:rPr lang="en-US" dirty="0"/>
            <a:t>Opportunities</a:t>
          </a:r>
        </a:p>
      </dgm:t>
    </dgm:pt>
    <dgm:pt modelId="{4CE2B307-02E9-425B-8339-6D3A3BF43D37}" type="parTrans" cxnId="{7D5C6DEB-3756-44CB-B41E-9E58D5A517AE}">
      <dgm:prSet/>
      <dgm:spPr/>
      <dgm:t>
        <a:bodyPr/>
        <a:lstStyle/>
        <a:p>
          <a:endParaRPr lang="en-US"/>
        </a:p>
      </dgm:t>
    </dgm:pt>
    <dgm:pt modelId="{478B0108-25E0-487B-A6C8-7A0F1FFA4B42}" type="sibTrans" cxnId="{7D5C6DEB-3756-44CB-B41E-9E58D5A517AE}">
      <dgm:prSet/>
      <dgm:spPr/>
      <dgm:t>
        <a:bodyPr/>
        <a:lstStyle/>
        <a:p>
          <a:endParaRPr lang="en-US"/>
        </a:p>
      </dgm:t>
    </dgm:pt>
    <dgm:pt modelId="{8C75B401-D72A-4358-9C17-DD28B09B32FE}">
      <dgm:prSet/>
      <dgm:spPr/>
      <dgm:t>
        <a:bodyPr/>
        <a:lstStyle/>
        <a:p>
          <a:r>
            <a:rPr lang="en-US" dirty="0"/>
            <a:t>LIVES OF Loved ONES</a:t>
          </a:r>
        </a:p>
      </dgm:t>
    </dgm:pt>
    <dgm:pt modelId="{4D6C8A09-2318-4B3B-9F12-DBFB1BDDEEC9}" type="parTrans" cxnId="{F7400856-3CC1-4D3F-8292-1808DDB170D2}">
      <dgm:prSet/>
      <dgm:spPr/>
      <dgm:t>
        <a:bodyPr/>
        <a:lstStyle/>
        <a:p>
          <a:endParaRPr lang="en-US"/>
        </a:p>
      </dgm:t>
    </dgm:pt>
    <dgm:pt modelId="{7A498856-EF75-4E42-BC6E-01713C4CD53C}" type="sibTrans" cxnId="{F7400856-3CC1-4D3F-8292-1808DDB170D2}">
      <dgm:prSet/>
      <dgm:spPr/>
      <dgm:t>
        <a:bodyPr/>
        <a:lstStyle/>
        <a:p>
          <a:endParaRPr lang="en-US"/>
        </a:p>
      </dgm:t>
    </dgm:pt>
    <dgm:pt modelId="{A6D8A948-9088-45C9-BFCC-859CA54063B9}">
      <dgm:prSet/>
      <dgm:spPr/>
      <dgm:t>
        <a:bodyPr/>
        <a:lstStyle/>
        <a:p>
          <a:r>
            <a:rPr lang="en-US" dirty="0"/>
            <a:t>THIS IS WHAT WE CALL AMBIGUOUS LOSS</a:t>
          </a:r>
        </a:p>
      </dgm:t>
    </dgm:pt>
    <dgm:pt modelId="{D30A9870-91C9-4FE8-B036-93CB3154C2F0}" type="parTrans" cxnId="{D74A6EC9-7F76-42EC-9393-C51E5BA4593E}">
      <dgm:prSet/>
      <dgm:spPr/>
      <dgm:t>
        <a:bodyPr/>
        <a:lstStyle/>
        <a:p>
          <a:endParaRPr lang="en-US"/>
        </a:p>
      </dgm:t>
    </dgm:pt>
    <dgm:pt modelId="{C024FBD4-04EE-42F7-81FF-833EF1B40C31}" type="sibTrans" cxnId="{D74A6EC9-7F76-42EC-9393-C51E5BA4593E}">
      <dgm:prSet/>
      <dgm:spPr/>
      <dgm:t>
        <a:bodyPr/>
        <a:lstStyle/>
        <a:p>
          <a:endParaRPr lang="en-US"/>
        </a:p>
      </dgm:t>
    </dgm:pt>
    <dgm:pt modelId="{E70C16DA-0372-EF43-8F1B-859BBBB02896}" type="pres">
      <dgm:prSet presAssocID="{397CC20E-4CE9-4042-A77B-9E63154EF624}" presName="Name0" presStyleCnt="0">
        <dgm:presLayoutVars>
          <dgm:dir/>
          <dgm:animLvl val="lvl"/>
          <dgm:resizeHandles val="exact"/>
        </dgm:presLayoutVars>
      </dgm:prSet>
      <dgm:spPr/>
    </dgm:pt>
    <dgm:pt modelId="{20590C92-49F2-964E-9CD9-8C0E6A62A538}" type="pres">
      <dgm:prSet presAssocID="{A6D8A948-9088-45C9-BFCC-859CA54063B9}" presName="boxAndChildren" presStyleCnt="0"/>
      <dgm:spPr/>
    </dgm:pt>
    <dgm:pt modelId="{1C8B14DF-9674-2D42-9232-9507CBC1EADA}" type="pres">
      <dgm:prSet presAssocID="{A6D8A948-9088-45C9-BFCC-859CA54063B9}" presName="parentTextBox" presStyleLbl="node1" presStyleIdx="0" presStyleCnt="2"/>
      <dgm:spPr/>
    </dgm:pt>
    <dgm:pt modelId="{DF047A48-40A6-0A44-A5DD-2B7105799AAB}" type="pres">
      <dgm:prSet presAssocID="{4BCA1241-E459-4BF5-9690-B0800C15BB42}" presName="sp" presStyleCnt="0"/>
      <dgm:spPr/>
    </dgm:pt>
    <dgm:pt modelId="{F3B5C669-DBB5-4C4D-9AEF-76D78F2DA03C}" type="pres">
      <dgm:prSet presAssocID="{258124F8-2F88-46E2-87F4-933DB808B811}" presName="arrowAndChildren" presStyleCnt="0"/>
      <dgm:spPr/>
    </dgm:pt>
    <dgm:pt modelId="{476F77C4-F2B8-0C48-9421-FEF5ABAE5CF0}" type="pres">
      <dgm:prSet presAssocID="{258124F8-2F88-46E2-87F4-933DB808B811}" presName="parentTextArrow" presStyleLbl="node1" presStyleIdx="0" presStyleCnt="2"/>
      <dgm:spPr/>
    </dgm:pt>
    <dgm:pt modelId="{5E8486AB-098C-C146-9D45-4FF01FE818AB}" type="pres">
      <dgm:prSet presAssocID="{258124F8-2F88-46E2-87F4-933DB808B811}" presName="arrow" presStyleLbl="node1" presStyleIdx="1" presStyleCnt="2"/>
      <dgm:spPr/>
    </dgm:pt>
    <dgm:pt modelId="{FC441AFC-13E4-2842-9185-BA06E63E6015}" type="pres">
      <dgm:prSet presAssocID="{258124F8-2F88-46E2-87F4-933DB808B811}" presName="descendantArrow" presStyleCnt="0"/>
      <dgm:spPr/>
    </dgm:pt>
    <dgm:pt modelId="{8D7DDEDD-4064-7548-993C-E6D2A6F3F594}" type="pres">
      <dgm:prSet presAssocID="{A76A7908-4699-48E7-957E-4DB72D3A18ED}" presName="childTextArrow" presStyleLbl="fgAccFollowNode1" presStyleIdx="0" presStyleCnt="6">
        <dgm:presLayoutVars>
          <dgm:bulletEnabled val="1"/>
        </dgm:presLayoutVars>
      </dgm:prSet>
      <dgm:spPr/>
    </dgm:pt>
    <dgm:pt modelId="{B90141D0-81D8-1A4A-9562-21FB5B253382}" type="pres">
      <dgm:prSet presAssocID="{29CC6BCA-0E84-4431-B222-D2218499832B}" presName="childTextArrow" presStyleLbl="fgAccFollowNode1" presStyleIdx="1" presStyleCnt="6">
        <dgm:presLayoutVars>
          <dgm:bulletEnabled val="1"/>
        </dgm:presLayoutVars>
      </dgm:prSet>
      <dgm:spPr/>
    </dgm:pt>
    <dgm:pt modelId="{2647D586-4F8B-2049-AF17-271BB063C80C}" type="pres">
      <dgm:prSet presAssocID="{B55A95B4-62A8-4249-9E08-7D94813C3021}" presName="childTextArrow" presStyleLbl="fgAccFollowNode1" presStyleIdx="2" presStyleCnt="6">
        <dgm:presLayoutVars>
          <dgm:bulletEnabled val="1"/>
        </dgm:presLayoutVars>
      </dgm:prSet>
      <dgm:spPr/>
    </dgm:pt>
    <dgm:pt modelId="{8554F942-AF85-6845-AD59-F13E8F31248B}" type="pres">
      <dgm:prSet presAssocID="{9B5FC67C-C293-4BCA-84C5-AACF24622122}" presName="childTextArrow" presStyleLbl="fgAccFollowNode1" presStyleIdx="3" presStyleCnt="6">
        <dgm:presLayoutVars>
          <dgm:bulletEnabled val="1"/>
        </dgm:presLayoutVars>
      </dgm:prSet>
      <dgm:spPr/>
    </dgm:pt>
    <dgm:pt modelId="{51FC8961-94C9-C04E-9842-02652248192A}" type="pres">
      <dgm:prSet presAssocID="{902EF26B-C14D-4066-A03E-90EE799C8450}" presName="childTextArrow" presStyleLbl="fgAccFollowNode1" presStyleIdx="4" presStyleCnt="6">
        <dgm:presLayoutVars>
          <dgm:bulletEnabled val="1"/>
        </dgm:presLayoutVars>
      </dgm:prSet>
      <dgm:spPr/>
    </dgm:pt>
    <dgm:pt modelId="{39B8FBFD-AD01-FE48-AC42-884AA9F86B40}" type="pres">
      <dgm:prSet presAssocID="{8C75B401-D72A-4358-9C17-DD28B09B32FE}" presName="childTextArrow" presStyleLbl="fgAccFollowNode1" presStyleIdx="5" presStyleCnt="6">
        <dgm:presLayoutVars>
          <dgm:bulletEnabled val="1"/>
        </dgm:presLayoutVars>
      </dgm:prSet>
      <dgm:spPr/>
    </dgm:pt>
  </dgm:ptLst>
  <dgm:cxnLst>
    <dgm:cxn modelId="{24C08203-3649-DA48-A63D-762DD4F62908}" type="presOf" srcId="{B55A95B4-62A8-4249-9E08-7D94813C3021}" destId="{2647D586-4F8B-2049-AF17-271BB063C80C}" srcOrd="0" destOrd="0" presId="urn:microsoft.com/office/officeart/2005/8/layout/process4"/>
    <dgm:cxn modelId="{3CFDEA16-3C39-6A47-82B0-7CC2F860FEB7}" type="presOf" srcId="{9B5FC67C-C293-4BCA-84C5-AACF24622122}" destId="{8554F942-AF85-6845-AD59-F13E8F31248B}" srcOrd="0" destOrd="0" presId="urn:microsoft.com/office/officeart/2005/8/layout/process4"/>
    <dgm:cxn modelId="{F102062F-2C0B-48B8-95C7-40FDC50EEF67}" srcId="{258124F8-2F88-46E2-87F4-933DB808B811}" destId="{B55A95B4-62A8-4249-9E08-7D94813C3021}" srcOrd="2" destOrd="0" parTransId="{23F54BB7-E500-4CBF-8978-02323B626A5B}" sibTransId="{00C54F5B-0FB2-47E4-96A9-D24605CC26C1}"/>
    <dgm:cxn modelId="{D4E37E48-412C-435F-BC58-20D502C3FBCF}" srcId="{397CC20E-4CE9-4042-A77B-9E63154EF624}" destId="{258124F8-2F88-46E2-87F4-933DB808B811}" srcOrd="0" destOrd="0" parTransId="{D478A19E-CB9C-4181-BF0C-51E6398B95F2}" sibTransId="{4BCA1241-E459-4BF5-9690-B0800C15BB42}"/>
    <dgm:cxn modelId="{F7400856-3CC1-4D3F-8292-1808DDB170D2}" srcId="{258124F8-2F88-46E2-87F4-933DB808B811}" destId="{8C75B401-D72A-4358-9C17-DD28B09B32FE}" srcOrd="5" destOrd="0" parTransId="{4D6C8A09-2318-4B3B-9F12-DBFB1BDDEEC9}" sibTransId="{7A498856-EF75-4E42-BC6E-01713C4CD53C}"/>
    <dgm:cxn modelId="{48D5C857-7837-054D-81F1-6EF5CF67375C}" type="presOf" srcId="{902EF26B-C14D-4066-A03E-90EE799C8450}" destId="{51FC8961-94C9-C04E-9842-02652248192A}" srcOrd="0" destOrd="0" presId="urn:microsoft.com/office/officeart/2005/8/layout/process4"/>
    <dgm:cxn modelId="{8339575B-1633-4604-B241-D0210677E79D}" srcId="{258124F8-2F88-46E2-87F4-933DB808B811}" destId="{9B5FC67C-C293-4BCA-84C5-AACF24622122}" srcOrd="3" destOrd="0" parTransId="{8CCC645D-A5D7-48C1-A195-9A471DF48F81}" sibTransId="{EC94E0D0-A81C-4E6B-84C4-3157D6E4DC99}"/>
    <dgm:cxn modelId="{FCCAB069-0540-904F-B1A3-88DE76CAF27E}" type="presOf" srcId="{29CC6BCA-0E84-4431-B222-D2218499832B}" destId="{B90141D0-81D8-1A4A-9562-21FB5B253382}" srcOrd="0" destOrd="0" presId="urn:microsoft.com/office/officeart/2005/8/layout/process4"/>
    <dgm:cxn modelId="{247B6770-6F17-44A1-BABA-A1C5475E6384}" srcId="{258124F8-2F88-46E2-87F4-933DB808B811}" destId="{A76A7908-4699-48E7-957E-4DB72D3A18ED}" srcOrd="0" destOrd="0" parTransId="{15002C66-42B9-4298-AD57-009515E563DE}" sibTransId="{75ED002F-6DD5-4DDB-A07A-1228BA3CDDCE}"/>
    <dgm:cxn modelId="{DC2B1780-9065-7D4C-8F7B-280DA91C9DB3}" type="presOf" srcId="{8C75B401-D72A-4358-9C17-DD28B09B32FE}" destId="{39B8FBFD-AD01-FE48-AC42-884AA9F86B40}" srcOrd="0" destOrd="0" presId="urn:microsoft.com/office/officeart/2005/8/layout/process4"/>
    <dgm:cxn modelId="{F8E71985-9C08-674E-B6BC-443F239360FC}" type="presOf" srcId="{A6D8A948-9088-45C9-BFCC-859CA54063B9}" destId="{1C8B14DF-9674-2D42-9232-9507CBC1EADA}" srcOrd="0" destOrd="0" presId="urn:microsoft.com/office/officeart/2005/8/layout/process4"/>
    <dgm:cxn modelId="{14D895A1-8503-BA42-B5BD-179CA524167B}" type="presOf" srcId="{397CC20E-4CE9-4042-A77B-9E63154EF624}" destId="{E70C16DA-0372-EF43-8F1B-859BBBB02896}" srcOrd="0" destOrd="0" presId="urn:microsoft.com/office/officeart/2005/8/layout/process4"/>
    <dgm:cxn modelId="{D74A6EC9-7F76-42EC-9393-C51E5BA4593E}" srcId="{397CC20E-4CE9-4042-A77B-9E63154EF624}" destId="{A6D8A948-9088-45C9-BFCC-859CA54063B9}" srcOrd="1" destOrd="0" parTransId="{D30A9870-91C9-4FE8-B036-93CB3154C2F0}" sibTransId="{C024FBD4-04EE-42F7-81FF-833EF1B40C31}"/>
    <dgm:cxn modelId="{2FD0EED7-4B2C-7A4E-A47C-D6018D2C38B0}" type="presOf" srcId="{A76A7908-4699-48E7-957E-4DB72D3A18ED}" destId="{8D7DDEDD-4064-7548-993C-E6D2A6F3F594}" srcOrd="0" destOrd="0" presId="urn:microsoft.com/office/officeart/2005/8/layout/process4"/>
    <dgm:cxn modelId="{1858D9E5-D93E-7F40-9CF1-C1F76F02D297}" type="presOf" srcId="{258124F8-2F88-46E2-87F4-933DB808B811}" destId="{476F77C4-F2B8-0C48-9421-FEF5ABAE5CF0}" srcOrd="0" destOrd="0" presId="urn:microsoft.com/office/officeart/2005/8/layout/process4"/>
    <dgm:cxn modelId="{C719B4E7-BC15-4FFE-A31A-7FA790DC9906}" srcId="{258124F8-2F88-46E2-87F4-933DB808B811}" destId="{29CC6BCA-0E84-4431-B222-D2218499832B}" srcOrd="1" destOrd="0" parTransId="{F370363A-0936-4959-B75B-4B0BD6357856}" sibTransId="{128CF8CA-FC3D-4D8B-A170-2F038CFA1F5C}"/>
    <dgm:cxn modelId="{7D5C6DEB-3756-44CB-B41E-9E58D5A517AE}" srcId="{258124F8-2F88-46E2-87F4-933DB808B811}" destId="{902EF26B-C14D-4066-A03E-90EE799C8450}" srcOrd="4" destOrd="0" parTransId="{4CE2B307-02E9-425B-8339-6D3A3BF43D37}" sibTransId="{478B0108-25E0-487B-A6C8-7A0F1FFA4B42}"/>
    <dgm:cxn modelId="{3E770DFE-C126-FD4D-A734-6D0A3FA2E14B}" type="presOf" srcId="{258124F8-2F88-46E2-87F4-933DB808B811}" destId="{5E8486AB-098C-C146-9D45-4FF01FE818AB}" srcOrd="1" destOrd="0" presId="urn:microsoft.com/office/officeart/2005/8/layout/process4"/>
    <dgm:cxn modelId="{7B7E6161-F8A8-C343-B13D-ACA377EC5317}" type="presParOf" srcId="{E70C16DA-0372-EF43-8F1B-859BBBB02896}" destId="{20590C92-49F2-964E-9CD9-8C0E6A62A538}" srcOrd="0" destOrd="0" presId="urn:microsoft.com/office/officeart/2005/8/layout/process4"/>
    <dgm:cxn modelId="{78FC817E-1A11-C340-99B9-1240EB1714E9}" type="presParOf" srcId="{20590C92-49F2-964E-9CD9-8C0E6A62A538}" destId="{1C8B14DF-9674-2D42-9232-9507CBC1EADA}" srcOrd="0" destOrd="0" presId="urn:microsoft.com/office/officeart/2005/8/layout/process4"/>
    <dgm:cxn modelId="{ABADABC3-67A1-9546-811D-A6256181330F}" type="presParOf" srcId="{E70C16DA-0372-EF43-8F1B-859BBBB02896}" destId="{DF047A48-40A6-0A44-A5DD-2B7105799AAB}" srcOrd="1" destOrd="0" presId="urn:microsoft.com/office/officeart/2005/8/layout/process4"/>
    <dgm:cxn modelId="{615FA4B2-3878-CE4C-963B-595EB4C3C99E}" type="presParOf" srcId="{E70C16DA-0372-EF43-8F1B-859BBBB02896}" destId="{F3B5C669-DBB5-4C4D-9AEF-76D78F2DA03C}" srcOrd="2" destOrd="0" presId="urn:microsoft.com/office/officeart/2005/8/layout/process4"/>
    <dgm:cxn modelId="{9052242C-AD5F-3D4F-8FBE-08CD864CE70C}" type="presParOf" srcId="{F3B5C669-DBB5-4C4D-9AEF-76D78F2DA03C}" destId="{476F77C4-F2B8-0C48-9421-FEF5ABAE5CF0}" srcOrd="0" destOrd="0" presId="urn:microsoft.com/office/officeart/2005/8/layout/process4"/>
    <dgm:cxn modelId="{B249583F-73E7-D843-84BC-FB8265193A5A}" type="presParOf" srcId="{F3B5C669-DBB5-4C4D-9AEF-76D78F2DA03C}" destId="{5E8486AB-098C-C146-9D45-4FF01FE818AB}" srcOrd="1" destOrd="0" presId="urn:microsoft.com/office/officeart/2005/8/layout/process4"/>
    <dgm:cxn modelId="{B6B7A363-04B3-6A4D-8EA1-AA271ED62204}" type="presParOf" srcId="{F3B5C669-DBB5-4C4D-9AEF-76D78F2DA03C}" destId="{FC441AFC-13E4-2842-9185-BA06E63E6015}" srcOrd="2" destOrd="0" presId="urn:microsoft.com/office/officeart/2005/8/layout/process4"/>
    <dgm:cxn modelId="{1477DB74-3513-E04E-94C6-45AA064E73AF}" type="presParOf" srcId="{FC441AFC-13E4-2842-9185-BA06E63E6015}" destId="{8D7DDEDD-4064-7548-993C-E6D2A6F3F594}" srcOrd="0" destOrd="0" presId="urn:microsoft.com/office/officeart/2005/8/layout/process4"/>
    <dgm:cxn modelId="{2AECB988-98D5-E64B-A1DD-F0E91AC25F53}" type="presParOf" srcId="{FC441AFC-13E4-2842-9185-BA06E63E6015}" destId="{B90141D0-81D8-1A4A-9562-21FB5B253382}" srcOrd="1" destOrd="0" presId="urn:microsoft.com/office/officeart/2005/8/layout/process4"/>
    <dgm:cxn modelId="{257E143B-4F14-0240-940F-4C63B5619630}" type="presParOf" srcId="{FC441AFC-13E4-2842-9185-BA06E63E6015}" destId="{2647D586-4F8B-2049-AF17-271BB063C80C}" srcOrd="2" destOrd="0" presId="urn:microsoft.com/office/officeart/2005/8/layout/process4"/>
    <dgm:cxn modelId="{C5409B08-8396-D44F-BECE-0DC10A85C706}" type="presParOf" srcId="{FC441AFC-13E4-2842-9185-BA06E63E6015}" destId="{8554F942-AF85-6845-AD59-F13E8F31248B}" srcOrd="3" destOrd="0" presId="urn:microsoft.com/office/officeart/2005/8/layout/process4"/>
    <dgm:cxn modelId="{A1819833-98D9-BC44-94AF-CD11B4CE515C}" type="presParOf" srcId="{FC441AFC-13E4-2842-9185-BA06E63E6015}" destId="{51FC8961-94C9-C04E-9842-02652248192A}" srcOrd="4" destOrd="0" presId="urn:microsoft.com/office/officeart/2005/8/layout/process4"/>
    <dgm:cxn modelId="{1C3DE135-0525-D743-AE39-029BD74C0F68}" type="presParOf" srcId="{FC441AFC-13E4-2842-9185-BA06E63E6015}" destId="{39B8FBFD-AD01-FE48-AC42-884AA9F86B40}"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4B3D-88FE-C648-B723-50229F089030}">
      <dsp:nvSpPr>
        <dsp:cNvPr id="0" name=""/>
        <dsp:cNvSpPr/>
      </dsp:nvSpPr>
      <dsp:spPr>
        <a:xfrm>
          <a:off x="53" y="28553"/>
          <a:ext cx="5106412" cy="17914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t>Values</a:t>
          </a:r>
          <a:r>
            <a:rPr lang="en-US" sz="2800" kern="1200"/>
            <a:t> are beliefs and attitudes about the way things should be</a:t>
          </a:r>
        </a:p>
      </dsp:txBody>
      <dsp:txXfrm>
        <a:off x="53" y="28553"/>
        <a:ext cx="5106412" cy="1791468"/>
      </dsp:txXfrm>
    </dsp:sp>
    <dsp:sp modelId="{946A424C-1D0B-504D-8F93-DBABCFFB2F1B}">
      <dsp:nvSpPr>
        <dsp:cNvPr id="0" name=""/>
        <dsp:cNvSpPr/>
      </dsp:nvSpPr>
      <dsp:spPr>
        <a:xfrm>
          <a:off x="53" y="1820021"/>
          <a:ext cx="5106412" cy="23442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Individuals attach values to politics, religion, money, sex, education, helping others, family, friends, career, cheating, self-respect, etc.</a:t>
          </a:r>
        </a:p>
      </dsp:txBody>
      <dsp:txXfrm>
        <a:off x="53" y="1820021"/>
        <a:ext cx="5106412" cy="2344230"/>
      </dsp:txXfrm>
    </dsp:sp>
    <dsp:sp modelId="{D64E4B44-00F1-AB40-83DB-E55CFC89BA88}">
      <dsp:nvSpPr>
        <dsp:cNvPr id="0" name=""/>
        <dsp:cNvSpPr/>
      </dsp:nvSpPr>
      <dsp:spPr>
        <a:xfrm>
          <a:off x="5821363" y="28553"/>
          <a:ext cx="5106412" cy="17914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Over the past four decades, college students have shown a greater concern for their own well-being</a:t>
          </a:r>
        </a:p>
      </dsp:txBody>
      <dsp:txXfrm>
        <a:off x="5821363" y="28553"/>
        <a:ext cx="5106412" cy="1791468"/>
      </dsp:txXfrm>
    </dsp:sp>
    <dsp:sp modelId="{6428BEC3-CE97-624E-B817-9796D2E43E85}">
      <dsp:nvSpPr>
        <dsp:cNvPr id="0" name=""/>
        <dsp:cNvSpPr/>
      </dsp:nvSpPr>
      <dsp:spPr>
        <a:xfrm>
          <a:off x="5821363" y="1820021"/>
          <a:ext cx="5106412" cy="23442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Today, U.S. college students may be shifting again toward a stronger interest in the welfare of the larger society</a:t>
          </a:r>
        </a:p>
      </dsp:txBody>
      <dsp:txXfrm>
        <a:off x="5821363" y="1820021"/>
        <a:ext cx="5106412" cy="2344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CE90-D0C0-394D-8598-9FE7DA4A8281}">
      <dsp:nvSpPr>
        <dsp:cNvPr id="0" name=""/>
        <dsp:cNvSpPr/>
      </dsp:nvSpPr>
      <dsp:spPr>
        <a:xfrm>
          <a:off x="0" y="63207"/>
          <a:ext cx="6666833" cy="17046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Post-conventional reasoning (Kohlberg) has recently appeared to be declining in college students</a:t>
          </a:r>
        </a:p>
      </dsp:txBody>
      <dsp:txXfrm>
        <a:off x="83216" y="146423"/>
        <a:ext cx="6500401" cy="1538258"/>
      </dsp:txXfrm>
    </dsp:sp>
    <dsp:sp modelId="{FCFCD97C-1183-2649-9DF3-271FEC7B5439}">
      <dsp:nvSpPr>
        <dsp:cNvPr id="0" name=""/>
        <dsp:cNvSpPr/>
      </dsp:nvSpPr>
      <dsp:spPr>
        <a:xfrm>
          <a:off x="0" y="1857177"/>
          <a:ext cx="6666833" cy="170469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Prosocial behavior, however, increases in adolescence</a:t>
          </a:r>
        </a:p>
      </dsp:txBody>
      <dsp:txXfrm>
        <a:off x="83216" y="1940393"/>
        <a:ext cx="6500401" cy="1538258"/>
      </dsp:txXfrm>
    </dsp:sp>
    <dsp:sp modelId="{1B21A5CA-88EF-5647-BF54-A32E26AEA7E8}">
      <dsp:nvSpPr>
        <dsp:cNvPr id="0" name=""/>
        <dsp:cNvSpPr/>
      </dsp:nvSpPr>
      <dsp:spPr>
        <a:xfrm>
          <a:off x="0" y="3561867"/>
          <a:ext cx="6666833" cy="18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a:t>Forgiveness</a:t>
          </a:r>
          <a:r>
            <a:rPr lang="en-US" sz="2400" kern="1200"/>
            <a:t>: an aspect of prosocial behavior that occurs when an injured person releases the injurer from possible behavioral retaliation</a:t>
          </a:r>
        </a:p>
        <a:p>
          <a:pPr marL="228600" lvl="1" indent="-228600" algn="l" defTabSz="1066800">
            <a:lnSpc>
              <a:spcPct val="90000"/>
            </a:lnSpc>
            <a:spcBef>
              <a:spcPct val="0"/>
            </a:spcBef>
            <a:spcAft>
              <a:spcPct val="20000"/>
            </a:spcAft>
            <a:buChar char="•"/>
          </a:pPr>
          <a:r>
            <a:rPr lang="en-US" sz="2400" b="1" kern="1200"/>
            <a:t>Gratitude</a:t>
          </a:r>
          <a:r>
            <a:rPr lang="en-US" sz="2400" kern="1200"/>
            <a:t>: a feeling of thankfulness and appreciation</a:t>
          </a:r>
        </a:p>
      </dsp:txBody>
      <dsp:txXfrm>
        <a:off x="0" y="3561867"/>
        <a:ext cx="6666833" cy="1828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B14DF-9674-2D42-9232-9507CBC1EADA}">
      <dsp:nvSpPr>
        <dsp:cNvPr id="0" name=""/>
        <dsp:cNvSpPr/>
      </dsp:nvSpPr>
      <dsp:spPr>
        <a:xfrm>
          <a:off x="0" y="3100542"/>
          <a:ext cx="11090274" cy="2034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THIS IS WHAT WE CALL AMBIGUOUS LOSS</a:t>
          </a:r>
        </a:p>
      </dsp:txBody>
      <dsp:txXfrm>
        <a:off x="0" y="3100542"/>
        <a:ext cx="11090274" cy="2034291"/>
      </dsp:txXfrm>
    </dsp:sp>
    <dsp:sp modelId="{5E8486AB-098C-C146-9D45-4FF01FE818AB}">
      <dsp:nvSpPr>
        <dsp:cNvPr id="0" name=""/>
        <dsp:cNvSpPr/>
      </dsp:nvSpPr>
      <dsp:spPr>
        <a:xfrm rot="10800000">
          <a:off x="0" y="2316"/>
          <a:ext cx="11090274" cy="31287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WE HAVE LOST THE FOLLOWING…</a:t>
          </a:r>
        </a:p>
      </dsp:txBody>
      <dsp:txXfrm rot="-10800000">
        <a:off x="0" y="2316"/>
        <a:ext cx="11090274" cy="1098187"/>
      </dsp:txXfrm>
    </dsp:sp>
    <dsp:sp modelId="{8D7DDEDD-4064-7548-993C-E6D2A6F3F594}">
      <dsp:nvSpPr>
        <dsp:cNvPr id="0" name=""/>
        <dsp:cNvSpPr/>
      </dsp:nvSpPr>
      <dsp:spPr>
        <a:xfrm>
          <a:off x="5415" y="1100504"/>
          <a:ext cx="1846573" cy="935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Access </a:t>
          </a:r>
        </a:p>
      </dsp:txBody>
      <dsp:txXfrm>
        <a:off x="5415" y="1100504"/>
        <a:ext cx="1846573" cy="935493"/>
      </dsp:txXfrm>
    </dsp:sp>
    <dsp:sp modelId="{B90141D0-81D8-1A4A-9562-21FB5B253382}">
      <dsp:nvSpPr>
        <dsp:cNvPr id="0" name=""/>
        <dsp:cNvSpPr/>
      </dsp:nvSpPr>
      <dsp:spPr>
        <a:xfrm>
          <a:off x="1851989" y="1100504"/>
          <a:ext cx="1846573" cy="935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Our “Normal” Routine</a:t>
          </a:r>
        </a:p>
      </dsp:txBody>
      <dsp:txXfrm>
        <a:off x="1851989" y="1100504"/>
        <a:ext cx="1846573" cy="935493"/>
      </dsp:txXfrm>
    </dsp:sp>
    <dsp:sp modelId="{2647D586-4F8B-2049-AF17-271BB063C80C}">
      <dsp:nvSpPr>
        <dsp:cNvPr id="0" name=""/>
        <dsp:cNvSpPr/>
      </dsp:nvSpPr>
      <dsp:spPr>
        <a:xfrm>
          <a:off x="3698563" y="1100504"/>
          <a:ext cx="1846573" cy="935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The Ability Of Choice</a:t>
          </a:r>
        </a:p>
      </dsp:txBody>
      <dsp:txXfrm>
        <a:off x="3698563" y="1100504"/>
        <a:ext cx="1846573" cy="935493"/>
      </dsp:txXfrm>
    </dsp:sp>
    <dsp:sp modelId="{8554F942-AF85-6845-AD59-F13E8F31248B}">
      <dsp:nvSpPr>
        <dsp:cNvPr id="0" name=""/>
        <dsp:cNvSpPr/>
      </dsp:nvSpPr>
      <dsp:spPr>
        <a:xfrm>
          <a:off x="5545137" y="1100504"/>
          <a:ext cx="1846573" cy="935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Connections</a:t>
          </a:r>
        </a:p>
      </dsp:txBody>
      <dsp:txXfrm>
        <a:off x="5545137" y="1100504"/>
        <a:ext cx="1846573" cy="935493"/>
      </dsp:txXfrm>
    </dsp:sp>
    <dsp:sp modelId="{51FC8961-94C9-C04E-9842-02652248192A}">
      <dsp:nvSpPr>
        <dsp:cNvPr id="0" name=""/>
        <dsp:cNvSpPr/>
      </dsp:nvSpPr>
      <dsp:spPr>
        <a:xfrm>
          <a:off x="7391710" y="1100504"/>
          <a:ext cx="1846573" cy="935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Opportunities</a:t>
          </a:r>
        </a:p>
      </dsp:txBody>
      <dsp:txXfrm>
        <a:off x="7391710" y="1100504"/>
        <a:ext cx="1846573" cy="935493"/>
      </dsp:txXfrm>
    </dsp:sp>
    <dsp:sp modelId="{39B8FBFD-AD01-FE48-AC42-884AA9F86B40}">
      <dsp:nvSpPr>
        <dsp:cNvPr id="0" name=""/>
        <dsp:cNvSpPr/>
      </dsp:nvSpPr>
      <dsp:spPr>
        <a:xfrm>
          <a:off x="9238284" y="1100504"/>
          <a:ext cx="1846573" cy="935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LIVES OF Loved ONES</a:t>
          </a:r>
        </a:p>
      </dsp:txBody>
      <dsp:txXfrm>
        <a:off x="9238284" y="1100504"/>
        <a:ext cx="1846573" cy="9354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D0B93-5031-D74A-8BBF-5AB81E146DB0}" type="datetimeFigureOut">
              <a:rPr lang="en-US" smtClean="0"/>
              <a:t>4/7/22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158EF-B07C-9140-B4F8-4E5F5915D157}" type="slidenum">
              <a:rPr lang="en-US" smtClean="0"/>
              <a:t>‹#›</a:t>
            </a:fld>
            <a:endParaRPr lang="en-US"/>
          </a:p>
        </p:txBody>
      </p:sp>
    </p:spTree>
    <p:extLst>
      <p:ext uri="{BB962C8B-B14F-4D97-AF65-F5344CB8AC3E}">
        <p14:creationId xmlns:p14="http://schemas.microsoft.com/office/powerpoint/2010/main" val="93936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E970EDC-70AD-4DD1-9EAB-FB875A75AE32}" type="slidenum">
              <a:rPr lang="en-US" altLang="en-US" smtClean="0"/>
              <a:pPr eaLnBrk="1" hangingPunct="1">
                <a:spcBef>
                  <a:spcPct val="0"/>
                </a:spcBef>
              </a:pPr>
              <a:t>3</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8A8B7346-84AE-4804-85C7-AEC7531F5591}" type="slidenum">
              <a:rPr lang="en-US" altLang="en-US" smtClean="0"/>
              <a:pPr eaLnBrk="1" hangingPunct="1">
                <a:spcBef>
                  <a:spcPct val="0"/>
                </a:spcBef>
              </a:pPr>
              <a:t>4</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1FA6699-FC1E-467B-81BF-E9DAE7B7BE08}" type="slidenum">
              <a:rPr lang="en-US" altLang="en-US" smtClean="0"/>
              <a:pPr eaLnBrk="1" hangingPunct="1">
                <a:spcBef>
                  <a:spcPct val="0"/>
                </a:spcBef>
              </a:pPr>
              <a:t>5</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D452567-4282-4AB6-8B70-7490519A15AF}" type="slidenum">
              <a:rPr lang="en-US" altLang="en-US" smtClean="0"/>
              <a:pPr eaLnBrk="1" hangingPunct="1">
                <a:spcBef>
                  <a:spcPct val="0"/>
                </a:spcBef>
              </a:pPr>
              <a:t>6</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46" name="Google Shape;346;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8" name="Google Shape;478;p2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75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96" name="Google Shape;496;p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45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0" name="Google Shape;800;p6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801" name="Google Shape;801;p6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lvl="0" indent="0" algn="r" rtl="0">
              <a:spcBef>
                <a:spcPts val="0"/>
              </a:spcBef>
              <a:spcAft>
                <a:spcPts val="0"/>
              </a:spcAft>
              <a:buNone/>
            </a:pPr>
            <a:r>
              <a:rPr lang="en-US">
                <a:latin typeface="Calibri"/>
                <a:ea typeface="Calibri"/>
                <a:cs typeface="Calibri"/>
                <a:sym typeface="Calibri"/>
              </a:rPr>
              <a:t>1/25/2012</a:t>
            </a:r>
            <a:endParaRPr/>
          </a:p>
        </p:txBody>
      </p:sp>
      <p:sp>
        <p:nvSpPr>
          <p:cNvPr id="802" name="Google Shape;802;p6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
        <p:nvSpPr>
          <p:cNvPr id="803" name="Google Shape;803;p6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lvl="0" indent="0" algn="l" rtl="0">
              <a:spcBef>
                <a:spcPts val="0"/>
              </a:spcBef>
              <a:spcAft>
                <a:spcPts val="0"/>
              </a:spcAft>
              <a:buNone/>
            </a:pPr>
            <a:endParaRPr/>
          </a:p>
        </p:txBody>
      </p:sp>
      <p:sp>
        <p:nvSpPr>
          <p:cNvPr id="804" name="Google Shape;804;p6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555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68" name="Google Shape;368;p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29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07D3-50F0-D741-B705-9740677224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E2D2F2-36B3-1648-B26E-FA1F23F84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227EF4-3E54-3747-B2AF-1267B6FDB71D}"/>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5" name="Footer Placeholder 4">
            <a:extLst>
              <a:ext uri="{FF2B5EF4-FFF2-40B4-BE49-F238E27FC236}">
                <a16:creationId xmlns:a16="http://schemas.microsoft.com/office/drawing/2014/main" id="{2954C03C-BB2A-4A4A-8E1A-1FCE9F901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6D17E-525A-D447-A693-03E9ADBAD07A}"/>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953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FB47-C136-F24D-B91C-2AF2EDF0D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0AA36-DF99-7045-8548-AD871670A2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4B201-845E-6544-AE08-DBA7F58062BA}"/>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5" name="Footer Placeholder 4">
            <a:extLst>
              <a:ext uri="{FF2B5EF4-FFF2-40B4-BE49-F238E27FC236}">
                <a16:creationId xmlns:a16="http://schemas.microsoft.com/office/drawing/2014/main" id="{4271DAEA-6DE0-9243-8797-F8A8913BC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CE11C-F95C-BF47-8C4C-5AB4D864E429}"/>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257372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07655-071A-A14C-B6DF-B89F6C0AC6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69BFA-6F1C-E749-997E-0E48340C6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16DBF-7EAD-984C-A8FB-0C4F6C9021EE}"/>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5" name="Footer Placeholder 4">
            <a:extLst>
              <a:ext uri="{FF2B5EF4-FFF2-40B4-BE49-F238E27FC236}">
                <a16:creationId xmlns:a16="http://schemas.microsoft.com/office/drawing/2014/main" id="{8BF9EB58-8D96-0244-B21E-8EAFEC505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094E7-30BE-C94B-A67A-71B7930FA271}"/>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428569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9753600" cy="1069848"/>
          </a:xfrm>
          <a:prstGeom prst="rect">
            <a:avLst/>
          </a:prstGeom>
        </p:spPr>
        <p:txBody>
          <a:bodyPr anchor="ct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0"/>
            <a:ext cx="10972800" cy="4953001"/>
          </a:xfrm>
          <a:prstGeom prst="rect">
            <a:avLst/>
          </a:prstGeom>
        </p:spPr>
        <p:txBody>
          <a:bodyPr/>
          <a:lstStyle>
            <a:lvl1pPr marL="0" indent="0">
              <a:spcBef>
                <a:spcPts val="2400"/>
              </a:spcBef>
              <a:buNone/>
              <a:defRPr sz="2800"/>
            </a:lvl1pPr>
            <a:lvl2pPr marL="285750" indent="-285750">
              <a:buFont typeface="Arial" panose="020B0604020202020204" pitchFamily="34" charset="0"/>
              <a:buChar char="•"/>
              <a:defRPr sz="2400"/>
            </a:lvl2pPr>
            <a:lvl3pPr marL="690563" indent="-228600">
              <a:defRPr sz="2000"/>
            </a:lvl3pPr>
            <a:lvl4pPr marL="1027113" indent="-228600">
              <a:buFont typeface="Arial" panose="020B0604020202020204" pitchFamily="34" charset="0"/>
              <a:buChar cha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6"/>
          <p:cNvSpPr>
            <a:spLocks noGrp="1"/>
          </p:cNvSpPr>
          <p:nvPr>
            <p:ph type="body" sz="quarter" idx="11" hasCustomPrompt="1"/>
          </p:nvPr>
        </p:nvSpPr>
        <p:spPr>
          <a:xfrm>
            <a:off x="7823200" y="6705600"/>
            <a:ext cx="43688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939456543"/>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bg>
      <p:bgPr>
        <a:solidFill>
          <a:srgbClr val="222222"/>
        </a:solidFill>
        <a:effectLst/>
      </p:bgPr>
    </p:bg>
    <p:spTree>
      <p:nvGrpSpPr>
        <p:cNvPr id="1" name="Shape 96"/>
        <p:cNvGrpSpPr/>
        <p:nvPr/>
      </p:nvGrpSpPr>
      <p:grpSpPr>
        <a:xfrm>
          <a:off x="0" y="0"/>
          <a:ext cx="0" cy="0"/>
          <a:chOff x="0" y="0"/>
          <a:chExt cx="0" cy="0"/>
        </a:xfrm>
      </p:grpSpPr>
      <p:sp>
        <p:nvSpPr>
          <p:cNvPr id="97" name="Google Shape;97;p96"/>
          <p:cNvSpPr txBox="1">
            <a:spLocks noGrp="1"/>
          </p:cNvSpPr>
          <p:nvPr>
            <p:ph type="body" idx="1"/>
          </p:nvPr>
        </p:nvSpPr>
        <p:spPr>
          <a:xfrm>
            <a:off x="381001" y="342920"/>
            <a:ext cx="10477500" cy="300019"/>
          </a:xfrm>
          <a:prstGeom prst="rect">
            <a:avLst/>
          </a:prstGeom>
          <a:noFill/>
          <a:ln>
            <a:noFill/>
          </a:ln>
          <a:effectLst>
            <a:outerShdw blurRad="50800">
              <a:srgbClr val="000000">
                <a:alpha val="40000"/>
              </a:srgbClr>
            </a:outerShdw>
          </a:effectLst>
        </p:spPr>
        <p:txBody>
          <a:bodyPr spcFirstLastPara="1" wrap="square" lIns="91425" tIns="45700" rIns="91425" bIns="45700" anchor="b" anchorCtr="0">
            <a:spAutoFit/>
          </a:bodyPr>
          <a:lstStyle>
            <a:lvl1pPr marL="457200" lvl="0" indent="-228600" algn="l">
              <a:lnSpc>
                <a:spcPct val="80000"/>
              </a:lnSpc>
              <a:spcBef>
                <a:spcPts val="0"/>
              </a:spcBef>
              <a:spcAft>
                <a:spcPts val="0"/>
              </a:spcAft>
              <a:buClr>
                <a:schemeClr val="lt1"/>
              </a:buClr>
              <a:buSzPts val="1687"/>
              <a:buFont typeface="Arial"/>
              <a:buNone/>
              <a:defRPr sz="1687" cap="none">
                <a:latin typeface="Arial"/>
                <a:ea typeface="Arial"/>
                <a:cs typeface="Arial"/>
                <a:sym typeface="Arial"/>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96"/>
          <p:cNvSpPr>
            <a:spLocks noGrp="1"/>
          </p:cNvSpPr>
          <p:nvPr>
            <p:ph type="pic" idx="2"/>
          </p:nvPr>
        </p:nvSpPr>
        <p:spPr>
          <a:xfrm>
            <a:off x="6667501" y="1080492"/>
            <a:ext cx="5143500" cy="548282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R="0" lvl="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dirty="0"/>
          </a:p>
        </p:txBody>
      </p:sp>
      <p:sp>
        <p:nvSpPr>
          <p:cNvPr id="99" name="Google Shape;99;p96"/>
          <p:cNvSpPr txBox="1">
            <a:spLocks noGrp="1"/>
          </p:cNvSpPr>
          <p:nvPr>
            <p:ph type="title"/>
          </p:nvPr>
        </p:nvSpPr>
        <p:spPr>
          <a:xfrm>
            <a:off x="381001" y="1080492"/>
            <a:ext cx="5905500" cy="50899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6"/>
          <p:cNvSpPr txBox="1">
            <a:spLocks noGrp="1"/>
          </p:cNvSpPr>
          <p:nvPr>
            <p:ph type="body" idx="3"/>
          </p:nvPr>
        </p:nvSpPr>
        <p:spPr>
          <a:xfrm>
            <a:off x="381001" y="1928812"/>
            <a:ext cx="5905500" cy="429518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53631" algn="l">
              <a:spcBef>
                <a:spcPts val="394"/>
              </a:spcBef>
              <a:spcAft>
                <a:spcPts val="0"/>
              </a:spcAft>
              <a:buClr>
                <a:schemeClr val="accent1"/>
              </a:buClr>
              <a:buSzPts val="1969"/>
              <a:buChar char="▸"/>
              <a:defRPr sz="1969"/>
            </a:lvl1pPr>
            <a:lvl2pPr marL="914400" lvl="1" indent="-353631" algn="l">
              <a:spcBef>
                <a:spcPts val="600"/>
              </a:spcBef>
              <a:spcAft>
                <a:spcPts val="0"/>
              </a:spcAft>
              <a:buClr>
                <a:schemeClr val="accent1"/>
              </a:buClr>
              <a:buSzPts val="1969"/>
              <a:buChar char="▸"/>
              <a:defRPr sz="1969"/>
            </a:lvl2pPr>
            <a:lvl3pPr marL="1371600" lvl="2" indent="-353631" algn="l">
              <a:spcBef>
                <a:spcPts val="600"/>
              </a:spcBef>
              <a:spcAft>
                <a:spcPts val="0"/>
              </a:spcAft>
              <a:buClr>
                <a:schemeClr val="accent1"/>
              </a:buClr>
              <a:buSzPts val="1969"/>
              <a:buChar char="▸"/>
              <a:defRPr sz="1969"/>
            </a:lvl3pPr>
            <a:lvl4pPr marL="1828800" lvl="3" indent="-353631" algn="l">
              <a:spcBef>
                <a:spcPts val="600"/>
              </a:spcBef>
              <a:spcAft>
                <a:spcPts val="0"/>
              </a:spcAft>
              <a:buClr>
                <a:schemeClr val="accent1"/>
              </a:buClr>
              <a:buSzPts val="1969"/>
              <a:buChar char="▸"/>
              <a:defRPr sz="1969"/>
            </a:lvl4pPr>
            <a:lvl5pPr marL="2286000" lvl="4" indent="-353631" algn="l">
              <a:spcBef>
                <a:spcPts val="600"/>
              </a:spcBef>
              <a:spcAft>
                <a:spcPts val="0"/>
              </a:spcAft>
              <a:buClr>
                <a:schemeClr val="accent1"/>
              </a:buClr>
              <a:buSzPts val="1969"/>
              <a:buChar char="▸"/>
              <a:defRPr sz="1969"/>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1" name="Google Shape;101;p96"/>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sz="2000">
                <a:solidFill>
                  <a:schemeClr val="accent1"/>
                </a:solidFill>
              </a:defRPr>
            </a:lvl1pPr>
            <a:lvl2pPr marL="0" lvl="1" indent="0" algn="r">
              <a:spcBef>
                <a:spcPts val="0"/>
              </a:spcBef>
              <a:buNone/>
              <a:defRPr sz="2000">
                <a:solidFill>
                  <a:schemeClr val="accent1"/>
                </a:solidFill>
              </a:defRPr>
            </a:lvl2pPr>
            <a:lvl3pPr marL="0" lvl="2" indent="0" algn="r">
              <a:spcBef>
                <a:spcPts val="0"/>
              </a:spcBef>
              <a:buNone/>
              <a:defRPr sz="2000">
                <a:solidFill>
                  <a:schemeClr val="accent1"/>
                </a:solidFill>
              </a:defRPr>
            </a:lvl3pPr>
            <a:lvl4pPr marL="0" lvl="3" indent="0" algn="r">
              <a:spcBef>
                <a:spcPts val="0"/>
              </a:spcBef>
              <a:buNone/>
              <a:defRPr sz="2000">
                <a:solidFill>
                  <a:schemeClr val="accent1"/>
                </a:solidFill>
              </a:defRPr>
            </a:lvl4pPr>
            <a:lvl5pPr marL="0" lvl="4" indent="0" algn="r">
              <a:spcBef>
                <a:spcPts val="0"/>
              </a:spcBef>
              <a:buNone/>
              <a:defRPr sz="2000">
                <a:solidFill>
                  <a:schemeClr val="accent1"/>
                </a:solidFill>
              </a:defRPr>
            </a:lvl5pPr>
            <a:lvl6pPr marL="0" lvl="5" indent="0" algn="r">
              <a:spcBef>
                <a:spcPts val="0"/>
              </a:spcBef>
              <a:buNone/>
              <a:defRPr sz="2000">
                <a:solidFill>
                  <a:schemeClr val="accent1"/>
                </a:solidFill>
              </a:defRPr>
            </a:lvl6pPr>
            <a:lvl7pPr marL="0" lvl="6" indent="0" algn="r">
              <a:spcBef>
                <a:spcPts val="0"/>
              </a:spcBef>
              <a:buNone/>
              <a:defRPr sz="2000">
                <a:solidFill>
                  <a:schemeClr val="accent1"/>
                </a:solidFill>
              </a:defRPr>
            </a:lvl7pPr>
            <a:lvl8pPr marL="0" lvl="7" indent="0" algn="r">
              <a:spcBef>
                <a:spcPts val="0"/>
              </a:spcBef>
              <a:buNone/>
              <a:defRPr sz="2000">
                <a:solidFill>
                  <a:schemeClr val="accent1"/>
                </a:solidFill>
              </a:defRPr>
            </a:lvl8pPr>
            <a:lvl9pPr marL="0" lvl="8" indent="0" algn="r">
              <a:spcBef>
                <a:spcPts val="0"/>
              </a:spcBef>
              <a:buNone/>
              <a:defRPr sz="2000">
                <a:solidFill>
                  <a:schemeClr val="accent1"/>
                </a:solidFil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4230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Alt">
  <p:cSld name="Quote Alt">
    <p:bg>
      <p:bgPr>
        <a:solidFill>
          <a:schemeClr val="accent1"/>
        </a:solidFill>
        <a:effectLst/>
      </p:bgPr>
    </p:bg>
    <p:spTree>
      <p:nvGrpSpPr>
        <p:cNvPr id="1" name="Shape 86"/>
        <p:cNvGrpSpPr/>
        <p:nvPr/>
      </p:nvGrpSpPr>
      <p:grpSpPr>
        <a:xfrm>
          <a:off x="0" y="0"/>
          <a:ext cx="0" cy="0"/>
          <a:chOff x="0" y="0"/>
          <a:chExt cx="0" cy="0"/>
        </a:xfrm>
      </p:grpSpPr>
      <p:sp>
        <p:nvSpPr>
          <p:cNvPr id="87" name="Google Shape;87;p94"/>
          <p:cNvSpPr txBox="1">
            <a:spLocks noGrp="1"/>
          </p:cNvSpPr>
          <p:nvPr>
            <p:ph type="body" idx="1"/>
          </p:nvPr>
        </p:nvSpPr>
        <p:spPr>
          <a:xfrm>
            <a:off x="5524501" y="2682300"/>
            <a:ext cx="6286500" cy="905785"/>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spAutoFit/>
          </a:bodyPr>
          <a:lstStyle>
            <a:lvl1pPr marL="457200" lvl="0" indent="-228600" algn="l">
              <a:lnSpc>
                <a:spcPct val="80000"/>
              </a:lnSpc>
              <a:spcBef>
                <a:spcPts val="0"/>
              </a:spcBef>
              <a:spcAft>
                <a:spcPts val="0"/>
              </a:spcAft>
              <a:buClr>
                <a:srgbClr val="FFFFFF"/>
              </a:buClr>
              <a:buSzPts val="6609"/>
              <a:buFont typeface="Century Gothic"/>
              <a:buNone/>
              <a:defRPr sz="6608" cap="none">
                <a:solidFill>
                  <a:srgbClr val="FFFFFF"/>
                </a:solidFill>
                <a:latin typeface="Century Gothic"/>
                <a:ea typeface="Century Gothic"/>
                <a:cs typeface="Century Gothic"/>
                <a:sym typeface="Century Gothic"/>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88" name="Google Shape;88;p94"/>
          <p:cNvSpPr>
            <a:spLocks noGrp="1"/>
          </p:cNvSpPr>
          <p:nvPr>
            <p:ph type="pic" idx="2"/>
          </p:nvPr>
        </p:nvSpPr>
        <p:spPr>
          <a:xfrm>
            <a:off x="1" y="0"/>
            <a:ext cx="5143500" cy="68580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R="0" lvl="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9" name="Google Shape;89;p94"/>
          <p:cNvSpPr txBox="1">
            <a:spLocks noGrp="1"/>
          </p:cNvSpPr>
          <p:nvPr>
            <p:ph type="body" idx="3"/>
          </p:nvPr>
        </p:nvSpPr>
        <p:spPr>
          <a:xfrm>
            <a:off x="5524501" y="5442177"/>
            <a:ext cx="6286500" cy="67662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spAutoFit/>
          </a:bodyPr>
          <a:lstStyle>
            <a:lvl1pPr marL="457200" lvl="0" indent="-228600" algn="l">
              <a:spcBef>
                <a:spcPts val="0"/>
              </a:spcBef>
              <a:spcAft>
                <a:spcPts val="0"/>
              </a:spcAft>
              <a:buClr>
                <a:srgbClr val="232323"/>
              </a:buClr>
              <a:buSzPts val="4219"/>
              <a:buFont typeface="Century Gothic"/>
              <a:buNone/>
              <a:defRPr sz="4219">
                <a:solidFill>
                  <a:srgbClr val="232323"/>
                </a:solidFill>
                <a:latin typeface="Century Gothic"/>
                <a:ea typeface="Century Gothic"/>
                <a:cs typeface="Century Gothic"/>
                <a:sym typeface="Century Gothic"/>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0" name="Google Shape;90;p94"/>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sz="2000">
                <a:solidFill>
                  <a:schemeClr val="accent1"/>
                </a:solidFill>
              </a:defRPr>
            </a:lvl1pPr>
            <a:lvl2pPr marL="0" lvl="1" indent="0" algn="r">
              <a:spcBef>
                <a:spcPts val="0"/>
              </a:spcBef>
              <a:buNone/>
              <a:defRPr sz="2000">
                <a:solidFill>
                  <a:schemeClr val="accent1"/>
                </a:solidFill>
              </a:defRPr>
            </a:lvl2pPr>
            <a:lvl3pPr marL="0" lvl="2" indent="0" algn="r">
              <a:spcBef>
                <a:spcPts val="0"/>
              </a:spcBef>
              <a:buNone/>
              <a:defRPr sz="2000">
                <a:solidFill>
                  <a:schemeClr val="accent1"/>
                </a:solidFill>
              </a:defRPr>
            </a:lvl3pPr>
            <a:lvl4pPr marL="0" lvl="3" indent="0" algn="r">
              <a:spcBef>
                <a:spcPts val="0"/>
              </a:spcBef>
              <a:buNone/>
              <a:defRPr sz="2000">
                <a:solidFill>
                  <a:schemeClr val="accent1"/>
                </a:solidFill>
              </a:defRPr>
            </a:lvl4pPr>
            <a:lvl5pPr marL="0" lvl="4" indent="0" algn="r">
              <a:spcBef>
                <a:spcPts val="0"/>
              </a:spcBef>
              <a:buNone/>
              <a:defRPr sz="2000">
                <a:solidFill>
                  <a:schemeClr val="accent1"/>
                </a:solidFill>
              </a:defRPr>
            </a:lvl5pPr>
            <a:lvl6pPr marL="0" lvl="5" indent="0" algn="r">
              <a:spcBef>
                <a:spcPts val="0"/>
              </a:spcBef>
              <a:buNone/>
              <a:defRPr sz="2000">
                <a:solidFill>
                  <a:schemeClr val="accent1"/>
                </a:solidFill>
              </a:defRPr>
            </a:lvl6pPr>
            <a:lvl7pPr marL="0" lvl="6" indent="0" algn="r">
              <a:spcBef>
                <a:spcPts val="0"/>
              </a:spcBef>
              <a:buNone/>
              <a:defRPr sz="2000">
                <a:solidFill>
                  <a:schemeClr val="accent1"/>
                </a:solidFill>
              </a:defRPr>
            </a:lvl7pPr>
            <a:lvl8pPr marL="0" lvl="7" indent="0" algn="r">
              <a:spcBef>
                <a:spcPts val="0"/>
              </a:spcBef>
              <a:buNone/>
              <a:defRPr sz="2000">
                <a:solidFill>
                  <a:schemeClr val="accent1"/>
                </a:solidFill>
              </a:defRPr>
            </a:lvl8pPr>
            <a:lvl9pPr marL="0" lvl="8" indent="0" algn="r">
              <a:spcBef>
                <a:spcPts val="0"/>
              </a:spcBef>
              <a:buNone/>
              <a:defRPr sz="2000">
                <a:solidFill>
                  <a:schemeClr val="accen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434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434E-4144-BC46-94BD-7BFC9D772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56A1A-BDD0-D646-9491-CE178B502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7398F-0A05-804B-BFD0-11EBC1F14E4F}"/>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5" name="Footer Placeholder 4">
            <a:extLst>
              <a:ext uri="{FF2B5EF4-FFF2-40B4-BE49-F238E27FC236}">
                <a16:creationId xmlns:a16="http://schemas.microsoft.com/office/drawing/2014/main" id="{CE82FAC4-5A27-EB46-86D1-B58BA3176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C0683-C665-5F40-9658-9F7BBE14B4B2}"/>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329683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E0DF-38EC-ED40-BF89-BC560A24D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DB5B40-36BC-F04B-9D84-8A28E2C5B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87D96-8D70-0E43-8E76-8DBAEBBB887B}"/>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5" name="Footer Placeholder 4">
            <a:extLst>
              <a:ext uri="{FF2B5EF4-FFF2-40B4-BE49-F238E27FC236}">
                <a16:creationId xmlns:a16="http://schemas.microsoft.com/office/drawing/2014/main" id="{E98019A1-058E-6F45-882F-3CFBE0BA4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965AF-6D21-D54D-9FEA-33F84DBFB582}"/>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225613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33EF-0962-AA49-8BEF-A7C19FB97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77FED-6455-174A-A966-070323058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44F26-B1CC-C342-8C91-788B947A46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1ED03-7914-CC46-ACAF-F19BE7361B6E}"/>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6" name="Footer Placeholder 5">
            <a:extLst>
              <a:ext uri="{FF2B5EF4-FFF2-40B4-BE49-F238E27FC236}">
                <a16:creationId xmlns:a16="http://schemas.microsoft.com/office/drawing/2014/main" id="{EEF4DED6-1B6C-E34D-A29D-E165DEA54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2B0BE-CAA9-F045-9044-F79830B3634E}"/>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17412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6C5F-C47E-6640-90F6-F471C16013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E57405-8384-6343-B1DC-002B396EEC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E608A-AC1E-E349-81A1-CFDAF216A0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7157FA-F630-0D43-B03F-D1091F624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F01213-4EC1-EB4B-89A6-53683F1C9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C313EB-F134-D842-B037-87EE0C3C4430}"/>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8" name="Footer Placeholder 7">
            <a:extLst>
              <a:ext uri="{FF2B5EF4-FFF2-40B4-BE49-F238E27FC236}">
                <a16:creationId xmlns:a16="http://schemas.microsoft.com/office/drawing/2014/main" id="{460BDCA3-E7D9-3048-B1F2-12F6F87539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B6C9A-12B3-AD48-8A9F-47B153B50324}"/>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417732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AE2B-F5DD-0143-8C5F-570B2DB7F7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365A9-C871-894C-BC12-597B92F5EC77}"/>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4" name="Footer Placeholder 3">
            <a:extLst>
              <a:ext uri="{FF2B5EF4-FFF2-40B4-BE49-F238E27FC236}">
                <a16:creationId xmlns:a16="http://schemas.microsoft.com/office/drawing/2014/main" id="{2DB9F8BE-DDEF-754C-B278-FDEC56796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E01556-624B-5747-AD1F-D1C76C597BAD}"/>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233207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AEDDB-88B1-B04F-9B52-645003BA46FA}"/>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3" name="Footer Placeholder 2">
            <a:extLst>
              <a:ext uri="{FF2B5EF4-FFF2-40B4-BE49-F238E27FC236}">
                <a16:creationId xmlns:a16="http://schemas.microsoft.com/office/drawing/2014/main" id="{93F8E301-2621-7140-BB12-2315138AD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CAC659-A348-764A-956D-723D190AC631}"/>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387435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4AD9-BFA7-0343-B0E1-6A2E41B3D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C9C737-CDA8-E940-B089-AB0813DA7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0E0DF-EF7B-3A45-9E38-46BE29C89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77467-7CD5-F244-9D66-1FAFF52F3939}"/>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6" name="Footer Placeholder 5">
            <a:extLst>
              <a:ext uri="{FF2B5EF4-FFF2-40B4-BE49-F238E27FC236}">
                <a16:creationId xmlns:a16="http://schemas.microsoft.com/office/drawing/2014/main" id="{18112CB9-9F67-C340-84B1-60E8CF5AE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37284-3B4E-EC4E-8C62-FB8C1ED4D139}"/>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427803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D322-4F5B-ED47-831F-52C3D7C80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FE676-AA0F-6143-81D9-B91A07BC0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66B756-E0A2-CC47-BE3B-84CE7AF65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F3503-5F4F-A84A-A916-619BD82B03E7}"/>
              </a:ext>
            </a:extLst>
          </p:cNvPr>
          <p:cNvSpPr>
            <a:spLocks noGrp="1"/>
          </p:cNvSpPr>
          <p:nvPr>
            <p:ph type="dt" sz="half" idx="10"/>
          </p:nvPr>
        </p:nvSpPr>
        <p:spPr/>
        <p:txBody>
          <a:bodyPr/>
          <a:lstStyle/>
          <a:p>
            <a:fld id="{E7875422-7A21-6D42-906D-63FB0BE9C181}" type="datetimeFigureOut">
              <a:rPr lang="en-US" smtClean="0"/>
              <a:t>4/7/22</a:t>
            </a:fld>
            <a:endParaRPr lang="en-US"/>
          </a:p>
        </p:txBody>
      </p:sp>
      <p:sp>
        <p:nvSpPr>
          <p:cNvPr id="6" name="Footer Placeholder 5">
            <a:extLst>
              <a:ext uri="{FF2B5EF4-FFF2-40B4-BE49-F238E27FC236}">
                <a16:creationId xmlns:a16="http://schemas.microsoft.com/office/drawing/2014/main" id="{EF4A1135-AFF6-1E4A-A3FA-10E871323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5770C-796A-EA4F-A797-ACDAD60C21B9}"/>
              </a:ext>
            </a:extLst>
          </p:cNvPr>
          <p:cNvSpPr>
            <a:spLocks noGrp="1"/>
          </p:cNvSpPr>
          <p:nvPr>
            <p:ph type="sldNum" sz="quarter" idx="12"/>
          </p:nvPr>
        </p:nvSpPr>
        <p:spPr/>
        <p:txBody>
          <a:bodyPr/>
          <a:lstStyle/>
          <a:p>
            <a:fld id="{918A8FFA-2916-DC4A-86AA-6CCFC0A86A3E}" type="slidenum">
              <a:rPr lang="en-US" smtClean="0"/>
              <a:t>‹#›</a:t>
            </a:fld>
            <a:endParaRPr lang="en-US"/>
          </a:p>
        </p:txBody>
      </p:sp>
    </p:spTree>
    <p:extLst>
      <p:ext uri="{BB962C8B-B14F-4D97-AF65-F5344CB8AC3E}">
        <p14:creationId xmlns:p14="http://schemas.microsoft.com/office/powerpoint/2010/main" val="51649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73B8D-DC76-0A46-9047-BF2912C05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9ECA4-FBFB-C647-8E19-875B68870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23D1F-7A66-7748-9BF3-9DCA7CB1F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75422-7A21-6D42-906D-63FB0BE9C181}" type="datetimeFigureOut">
              <a:rPr lang="en-US" smtClean="0"/>
              <a:t>4/7/22</a:t>
            </a:fld>
            <a:endParaRPr lang="en-US"/>
          </a:p>
        </p:txBody>
      </p:sp>
      <p:sp>
        <p:nvSpPr>
          <p:cNvPr id="5" name="Footer Placeholder 4">
            <a:extLst>
              <a:ext uri="{FF2B5EF4-FFF2-40B4-BE49-F238E27FC236}">
                <a16:creationId xmlns:a16="http://schemas.microsoft.com/office/drawing/2014/main" id="{BB652E9C-B50B-D549-A56B-045289D4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72B8D-9DF6-FF40-8B09-51E1C9B83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A8FFA-2916-DC4A-86AA-6CCFC0A86A3E}" type="slidenum">
              <a:rPr lang="en-US" smtClean="0"/>
              <a:t>‹#›</a:t>
            </a:fld>
            <a:endParaRPr lang="en-US"/>
          </a:p>
        </p:txBody>
      </p:sp>
    </p:spTree>
    <p:extLst>
      <p:ext uri="{BB962C8B-B14F-4D97-AF65-F5344CB8AC3E}">
        <p14:creationId xmlns:p14="http://schemas.microsoft.com/office/powerpoint/2010/main" val="90337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art of brain">
            <a:extLst>
              <a:ext uri="{FF2B5EF4-FFF2-40B4-BE49-F238E27FC236}">
                <a16:creationId xmlns:a16="http://schemas.microsoft.com/office/drawing/2014/main" id="{5336AE4F-E064-7B97-0AF0-22F91F07EA1A}"/>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C870C1F-9FF1-F840-A72B-79DAE7BDE18C}"/>
              </a:ext>
            </a:extLst>
          </p:cNvPr>
          <p:cNvSpPr>
            <a:spLocks noGrp="1"/>
          </p:cNvSpPr>
          <p:nvPr>
            <p:ph type="ctrTitle"/>
          </p:nvPr>
        </p:nvSpPr>
        <p:spPr>
          <a:xfrm>
            <a:off x="1524000" y="1122362"/>
            <a:ext cx="9144000" cy="2900518"/>
          </a:xfrm>
        </p:spPr>
        <p:txBody>
          <a:bodyPr>
            <a:normAutofit/>
          </a:bodyPr>
          <a:lstStyle/>
          <a:p>
            <a:r>
              <a:rPr lang="en-US" sz="5600">
                <a:solidFill>
                  <a:srgbClr val="FFFFFF"/>
                </a:solidFill>
              </a:rPr>
              <a:t>Adolescent Brain Development: Things to Consider Beyond the Pandemic</a:t>
            </a:r>
          </a:p>
        </p:txBody>
      </p:sp>
      <p:sp>
        <p:nvSpPr>
          <p:cNvPr id="3" name="Subtitle 2">
            <a:extLst>
              <a:ext uri="{FF2B5EF4-FFF2-40B4-BE49-F238E27FC236}">
                <a16:creationId xmlns:a16="http://schemas.microsoft.com/office/drawing/2014/main" id="{636C689A-197A-4A47-A431-0BD5F768B3F2}"/>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By Brandon Jones, M.A. </a:t>
            </a:r>
          </a:p>
          <a:p>
            <a:r>
              <a:rPr lang="en-US">
                <a:solidFill>
                  <a:srgbClr val="FFFFFF"/>
                </a:solidFill>
              </a:rPr>
              <a:t>Executive Director and Consultant</a:t>
            </a:r>
          </a:p>
        </p:txBody>
      </p:sp>
    </p:spTree>
    <p:extLst>
      <p:ext uri="{BB962C8B-B14F-4D97-AF65-F5344CB8AC3E}">
        <p14:creationId xmlns:p14="http://schemas.microsoft.com/office/powerpoint/2010/main" val="3985631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479"/>
        <p:cNvGrpSpPr/>
        <p:nvPr/>
      </p:nvGrpSpPr>
      <p:grpSpPr>
        <a:xfrm>
          <a:off x="0" y="0"/>
          <a:ext cx="0" cy="0"/>
          <a:chOff x="0" y="0"/>
          <a:chExt cx="0" cy="0"/>
        </a:xfrm>
      </p:grpSpPr>
      <p:sp useBgFill="1">
        <p:nvSpPr>
          <p:cNvPr id="485" name="Rectangle 10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Google Shape;480;p28"/>
          <p:cNvSpPr txBox="1">
            <a:spLocks noGrp="1"/>
          </p:cNvSpPr>
          <p:nvPr>
            <p:ph type="title"/>
          </p:nvPr>
        </p:nvSpPr>
        <p:spPr>
          <a:xfrm>
            <a:off x="8643193" y="489507"/>
            <a:ext cx="3091607" cy="1655483"/>
          </a:xfrm>
          <a:prstGeom prst="rect">
            <a:avLst/>
          </a:prstGeom>
        </p:spPr>
        <p:txBody>
          <a:bodyPr spcFirstLastPara="1" vert="horz" lIns="91440" tIns="45720" rIns="91440" bIns="45720" rtlCol="0" anchor="b" anchorCtr="0">
            <a:normAutofit/>
          </a:bodyPr>
          <a:lstStyle/>
          <a:p>
            <a:pPr>
              <a:buClr>
                <a:schemeClr val="lt1"/>
              </a:buClr>
              <a:buSzPts val="4400"/>
            </a:pPr>
            <a:r>
              <a:rPr lang="en-US" sz="3700" b="1"/>
              <a:t>Synaptic Density Pruning</a:t>
            </a:r>
            <a:endParaRPr lang="en-US" sz="3700"/>
          </a:p>
        </p:txBody>
      </p:sp>
      <p:pic>
        <p:nvPicPr>
          <p:cNvPr id="482" name="Google Shape;482;p28" descr="C:\Users\kflack\AppData\Local\Microsoft\Windows\Temporary Internet Files\Content.IE5\4FW9K2JE\MPj01788450000[1].jpg"/>
          <p:cNvPicPr preferRelativeResize="0"/>
          <p:nvPr/>
        </p:nvPicPr>
        <p:blipFill rotWithShape="1">
          <a:blip r:embed="rId3"/>
          <a:srcRect t="3920" r="-1" b="7849"/>
          <a:stretch/>
        </p:blipFill>
        <p:spPr>
          <a:xfrm>
            <a:off x="20" y="431"/>
            <a:ext cx="8115280" cy="6408311"/>
          </a:xfrm>
          <a:prstGeom prst="rect">
            <a:avLst/>
          </a:prstGeom>
          <a:noFill/>
        </p:spPr>
      </p:pic>
      <p:sp>
        <p:nvSpPr>
          <p:cNvPr id="483" name="Google Shape;483;p28"/>
          <p:cNvSpPr txBox="1"/>
          <p:nvPr/>
        </p:nvSpPr>
        <p:spPr>
          <a:xfrm>
            <a:off x="8643193" y="2418408"/>
            <a:ext cx="2942813" cy="3540265"/>
          </a:xfrm>
          <a:prstGeom prst="rect">
            <a:avLst/>
          </a:prstGeom>
        </p:spPr>
        <p:txBody>
          <a:bodyPr spcFirstLastPara="1" vert="horz" lIns="91440" tIns="45720" rIns="91440" bIns="45720" rtlCol="0" anchorCtr="0">
            <a:normAutofit/>
          </a:bodyPr>
          <a:lstStyle/>
          <a:p>
            <a:pPr indent="-228600">
              <a:lnSpc>
                <a:spcPct val="90000"/>
              </a:lnSpc>
              <a:spcAft>
                <a:spcPts val="600"/>
              </a:spcAft>
              <a:buFont typeface="Arial" panose="020B0604020202020204" pitchFamily="34" charset="0"/>
              <a:buChar char="•"/>
            </a:pPr>
            <a:r>
              <a:rPr lang="en-US" sz="2000" b="1">
                <a:sym typeface="Calibri"/>
              </a:rPr>
              <a:t>Process Of Pruning  - </a:t>
            </a:r>
            <a:r>
              <a:rPr lang="en-US" sz="2000">
                <a:sym typeface="Calibri"/>
              </a:rPr>
              <a:t>At age 14 you will notice that there are now fewer connections between the brain cells than there were at age 6.  This is because the least "experienced" connections tend to withdraw at about the time of puberty.</a:t>
            </a:r>
            <a:endParaRPr lang="en-US" sz="2000"/>
          </a:p>
        </p:txBody>
      </p:sp>
      <p:sp>
        <p:nvSpPr>
          <p:cNvPr id="486" name="Rectangle 10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Google Shape;481;p28"/>
          <p:cNvSpPr txBox="1">
            <a:spLocks noGrp="1"/>
          </p:cNvSpPr>
          <p:nvPr>
            <p:ph type="sldNum" idx="12"/>
          </p:nvPr>
        </p:nvSpPr>
        <p:spPr>
          <a:xfrm>
            <a:off x="11704320" y="6459376"/>
            <a:ext cx="448056" cy="365125"/>
          </a:xfrm>
          <a:prstGeom prst="rect">
            <a:avLst/>
          </a:prstGeom>
        </p:spPr>
        <p:txBody>
          <a:bodyPr spcFirstLastPara="1" vert="horz" lIns="91440" tIns="45720" rIns="91440" bIns="45720" rtlCol="0" anchor="ctr" anchorCtr="0">
            <a:normAutofit/>
          </a:bodyPr>
          <a:lstStyle/>
          <a:p>
            <a:pPr>
              <a:spcAft>
                <a:spcPts val="600"/>
              </a:spcAft>
              <a:defRPr/>
            </a:pPr>
            <a:fld id="{00000000-1234-1234-1234-123412341234}" type="slidenum">
              <a:rPr lang="en-US" sz="1100">
                <a:solidFill>
                  <a:srgbClr val="FFFFFF"/>
                </a:solidFill>
                <a:latin typeface="Calibri" panose="020F0502020204030204"/>
                <a:sym typeface="Calibri"/>
              </a:rPr>
              <a:pPr>
                <a:spcAft>
                  <a:spcPts val="600"/>
                </a:spcAft>
                <a:defRPr/>
              </a:pPr>
              <a:t>10</a:t>
            </a:fld>
            <a:endParaRPr lang="en-US" sz="1100">
              <a:solidFill>
                <a:srgbClr val="FFFFFF"/>
              </a:solidFill>
              <a:latin typeface="Calibri" panose="020F0502020204030204"/>
              <a:sym typeface="Calibri"/>
            </a:endParaRPr>
          </a:p>
        </p:txBody>
      </p:sp>
    </p:spTree>
    <p:extLst>
      <p:ext uri="{BB962C8B-B14F-4D97-AF65-F5344CB8AC3E}">
        <p14:creationId xmlns:p14="http://schemas.microsoft.com/office/powerpoint/2010/main" val="44888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a:spLocks noGrp="1"/>
          </p:cNvSpPr>
          <p:nvPr>
            <p:ph type="title"/>
          </p:nvPr>
        </p:nvSpPr>
        <p:spPr>
          <a:xfrm>
            <a:off x="2333998" y="447188"/>
            <a:ext cx="7524003" cy="970450"/>
          </a:xfrm>
          <a:prstGeom prst="rect">
            <a:avLst/>
          </a:prstGeom>
          <a:noFill/>
          <a:ln>
            <a:noFill/>
          </a:ln>
          <a:effectLst>
            <a:outerShdw blurRad="50800">
              <a:srgbClr val="000000">
                <a:alpha val="60000"/>
              </a:srgbClr>
            </a:outerShdw>
          </a:effectLst>
        </p:spPr>
        <p:txBody>
          <a:bodyPr spcFirstLastPara="1" vert="horz" wrap="square" lIns="91425" tIns="45700" rIns="91425" bIns="45700" rtlCol="0" anchor="b" anchorCtr="0">
            <a:noAutofit/>
          </a:bodyPr>
          <a:lstStyle/>
          <a:p>
            <a:pPr>
              <a:spcBef>
                <a:spcPts val="0"/>
              </a:spcBef>
              <a:buClr>
                <a:srgbClr val="FEFEFE"/>
              </a:buClr>
              <a:buSzPts val="4500"/>
            </a:pPr>
            <a:r>
              <a:rPr lang="en-US" sz="4500">
                <a:latin typeface="Century Gothic"/>
                <a:ea typeface="Century Gothic"/>
                <a:cs typeface="Century Gothic"/>
                <a:sym typeface="Century Gothic"/>
              </a:rPr>
              <a:t>Toxic Stress</a:t>
            </a:r>
            <a:endParaRPr/>
          </a:p>
        </p:txBody>
      </p:sp>
      <p:grpSp>
        <p:nvGrpSpPr>
          <p:cNvPr id="499" name="Google Shape;499;p30"/>
          <p:cNvGrpSpPr/>
          <p:nvPr/>
        </p:nvGrpSpPr>
        <p:grpSpPr>
          <a:xfrm>
            <a:off x="1049667" y="1935281"/>
            <a:ext cx="4760584" cy="4310546"/>
            <a:chOff x="175352" y="1795599"/>
            <a:chExt cx="6120804" cy="4648200"/>
          </a:xfrm>
        </p:grpSpPr>
        <p:pic>
          <p:nvPicPr>
            <p:cNvPr id="500" name="Google Shape;500;p30"/>
            <p:cNvPicPr preferRelativeResize="0"/>
            <p:nvPr/>
          </p:nvPicPr>
          <p:blipFill rotWithShape="1">
            <a:blip r:embed="rId3">
              <a:alphaModFix/>
            </a:blip>
            <a:srcRect t="26825" r="13388" b="6822"/>
            <a:stretch/>
          </p:blipFill>
          <p:spPr>
            <a:xfrm>
              <a:off x="228600" y="1795599"/>
              <a:ext cx="6067556" cy="4648200"/>
            </a:xfrm>
            <a:prstGeom prst="rect">
              <a:avLst/>
            </a:prstGeom>
            <a:noFill/>
            <a:ln>
              <a:noFill/>
            </a:ln>
          </p:spPr>
        </p:pic>
        <p:sp>
          <p:nvSpPr>
            <p:cNvPr id="501" name="Google Shape;501;p30"/>
            <p:cNvSpPr/>
            <p:nvPr/>
          </p:nvSpPr>
          <p:spPr>
            <a:xfrm>
              <a:off x="2707832" y="3457573"/>
              <a:ext cx="1546677" cy="1137228"/>
            </a:xfrm>
            <a:prstGeom prst="ellipse">
              <a:avLst/>
            </a:prstGeom>
            <a:solidFill>
              <a:srgbClr val="FF0000">
                <a:alpha val="58823"/>
              </a:srgbClr>
            </a:solid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sz="1350">
                <a:solidFill>
                  <a:srgbClr val="FF0000"/>
                </a:solidFill>
                <a:latin typeface="Libre Franklin Medium"/>
                <a:ea typeface="Libre Franklin Medium"/>
                <a:cs typeface="Libre Franklin Medium"/>
                <a:sym typeface="Libre Franklin Medium"/>
              </a:endParaRPr>
            </a:p>
          </p:txBody>
        </p:sp>
        <p:cxnSp>
          <p:nvCxnSpPr>
            <p:cNvPr id="502" name="Google Shape;502;p30"/>
            <p:cNvCxnSpPr/>
            <p:nvPr/>
          </p:nvCxnSpPr>
          <p:spPr>
            <a:xfrm>
              <a:off x="1638805" y="2825437"/>
              <a:ext cx="713826" cy="1625154"/>
            </a:xfrm>
            <a:prstGeom prst="straightConnector1">
              <a:avLst/>
            </a:prstGeom>
            <a:noFill/>
            <a:ln w="50800" cap="flat" cmpd="sng">
              <a:solidFill>
                <a:srgbClr val="FF0000"/>
              </a:solidFill>
              <a:prstDash val="solid"/>
              <a:round/>
              <a:headEnd type="none" w="sm" len="sm"/>
              <a:tailEnd type="none" w="sm" len="sm"/>
            </a:ln>
          </p:spPr>
        </p:cxnSp>
        <p:cxnSp>
          <p:nvCxnSpPr>
            <p:cNvPr id="503" name="Google Shape;503;p30"/>
            <p:cNvCxnSpPr/>
            <p:nvPr/>
          </p:nvCxnSpPr>
          <p:spPr>
            <a:xfrm flipH="1">
              <a:off x="1638805" y="2939160"/>
              <a:ext cx="531864" cy="1250951"/>
            </a:xfrm>
            <a:prstGeom prst="straightConnector1">
              <a:avLst/>
            </a:prstGeom>
            <a:noFill/>
            <a:ln w="44450" cap="flat" cmpd="sng">
              <a:solidFill>
                <a:srgbClr val="FF0000"/>
              </a:solidFill>
              <a:prstDash val="solid"/>
              <a:round/>
              <a:headEnd type="none" w="sm" len="sm"/>
              <a:tailEnd type="none" w="sm" len="sm"/>
            </a:ln>
          </p:spPr>
        </p:cxnSp>
        <p:sp>
          <p:nvSpPr>
            <p:cNvPr id="504" name="Google Shape;504;p30"/>
            <p:cNvSpPr txBox="1"/>
            <p:nvPr/>
          </p:nvSpPr>
          <p:spPr>
            <a:xfrm>
              <a:off x="209152" y="4028123"/>
              <a:ext cx="1615832" cy="1443658"/>
            </a:xfrm>
            <a:prstGeom prst="rect">
              <a:avLst/>
            </a:prstGeom>
            <a:noFill/>
            <a:ln>
              <a:noFill/>
            </a:ln>
          </p:spPr>
          <p:txBody>
            <a:bodyPr spcFirstLastPara="1" wrap="square" lIns="91425" tIns="45700" rIns="91425" bIns="45700" anchor="t" anchorCtr="0">
              <a:spAutoFit/>
            </a:bodyPr>
            <a:lstStyle/>
            <a:p>
              <a:r>
                <a:rPr lang="en-US" sz="1350">
                  <a:solidFill>
                    <a:srgbClr val="000000"/>
                  </a:solidFill>
                  <a:latin typeface="Libre Franklin Medium"/>
                  <a:ea typeface="Libre Franklin Medium"/>
                  <a:cs typeface="Libre Franklin Medium"/>
                  <a:sym typeface="Libre Franklin Medium"/>
                </a:rPr>
                <a:t>Normally responsible for regulation of thought, behavior and emotions</a:t>
              </a:r>
              <a:endParaRPr/>
            </a:p>
          </p:txBody>
        </p:sp>
        <p:sp>
          <p:nvSpPr>
            <p:cNvPr id="505" name="Google Shape;505;p30"/>
            <p:cNvSpPr txBox="1"/>
            <p:nvPr/>
          </p:nvSpPr>
          <p:spPr>
            <a:xfrm>
              <a:off x="175352" y="5733787"/>
              <a:ext cx="4354557" cy="547567"/>
            </a:xfrm>
            <a:prstGeom prst="rect">
              <a:avLst/>
            </a:prstGeom>
            <a:noFill/>
            <a:ln>
              <a:noFill/>
            </a:ln>
          </p:spPr>
          <p:txBody>
            <a:bodyPr spcFirstLastPara="1" wrap="square" lIns="91425" tIns="45700" rIns="91425" bIns="45700" anchor="t" anchorCtr="0">
              <a:spAutoFit/>
            </a:bodyPr>
            <a:lstStyle/>
            <a:p>
              <a:r>
                <a:rPr lang="en-US" sz="1350">
                  <a:solidFill>
                    <a:srgbClr val="000000"/>
                  </a:solidFill>
                  <a:latin typeface="Libre Franklin Medium"/>
                  <a:ea typeface="Libre Franklin Medium"/>
                  <a:cs typeface="Libre Franklin Medium"/>
                  <a:sym typeface="Libre Franklin Medium"/>
                </a:rPr>
                <a:t>Fight or flight response activated: stress hormones released, fast reflexive responses</a:t>
              </a:r>
              <a:endParaRPr/>
            </a:p>
          </p:txBody>
        </p:sp>
      </p:grpSp>
      <p:sp>
        <p:nvSpPr>
          <p:cNvPr id="506" name="Google Shape;506;p30"/>
          <p:cNvSpPr txBox="1"/>
          <p:nvPr/>
        </p:nvSpPr>
        <p:spPr>
          <a:xfrm>
            <a:off x="6381750" y="4090554"/>
            <a:ext cx="4114800" cy="481446"/>
          </a:xfrm>
          <a:prstGeom prst="rect">
            <a:avLst/>
          </a:prstGeom>
          <a:solidFill>
            <a:schemeClr val="accent6"/>
          </a:solidFill>
          <a:ln>
            <a:noFill/>
          </a:ln>
        </p:spPr>
        <p:txBody>
          <a:bodyPr spcFirstLastPara="1" wrap="square" lIns="69325" tIns="69325" rIns="69325" bIns="69325" anchor="ctr" anchorCtr="0">
            <a:noAutofit/>
          </a:bodyPr>
          <a:lstStyle/>
          <a:p>
            <a:pPr algn="ctr">
              <a:lnSpc>
                <a:spcPct val="90000"/>
              </a:lnSpc>
            </a:pPr>
            <a:r>
              <a:rPr lang="en-US" sz="1200" b="1" dirty="0">
                <a:solidFill>
                  <a:srgbClr val="FFFFFF"/>
                </a:solidFill>
                <a:latin typeface="Libre Franklin Medium"/>
                <a:ea typeface="Libre Franklin Medium"/>
                <a:cs typeface="Libre Franklin Medium"/>
                <a:sym typeface="Libre Franklin Medium"/>
              </a:rPr>
              <a:t>Frequent exposure to stressful, scary situations lead to toxic levels of stress of the child</a:t>
            </a:r>
            <a:endParaRPr sz="1400" dirty="0"/>
          </a:p>
        </p:txBody>
      </p:sp>
      <p:sp>
        <p:nvSpPr>
          <p:cNvPr id="507" name="Google Shape;507;p30"/>
          <p:cNvSpPr txBox="1"/>
          <p:nvPr/>
        </p:nvSpPr>
        <p:spPr>
          <a:xfrm>
            <a:off x="6369503" y="4572001"/>
            <a:ext cx="4114800" cy="1314449"/>
          </a:xfrm>
          <a:prstGeom prst="rect">
            <a:avLst/>
          </a:prstGeom>
          <a:solidFill>
            <a:schemeClr val="dk1"/>
          </a:solidFill>
          <a:ln>
            <a:noFill/>
          </a:ln>
        </p:spPr>
        <p:txBody>
          <a:bodyPr spcFirstLastPara="1" wrap="square" lIns="64000" tIns="11425" rIns="64000" bIns="11425" anchor="ctr" anchorCtr="0">
            <a:noAutofit/>
          </a:bodyPr>
          <a:lstStyle/>
          <a:p>
            <a:pPr marL="214313" indent="-214313">
              <a:lnSpc>
                <a:spcPct val="90000"/>
              </a:lnSpc>
              <a:buClr>
                <a:schemeClr val="lt1"/>
              </a:buClr>
              <a:buSzPts val="1500"/>
              <a:buFont typeface="Arial"/>
              <a:buChar char="•"/>
            </a:pPr>
            <a:r>
              <a:rPr lang="en-US" sz="1500">
                <a:solidFill>
                  <a:schemeClr val="lt1"/>
                </a:solidFill>
                <a:latin typeface="Libre Franklin Medium"/>
                <a:ea typeface="Libre Franklin Medium"/>
                <a:cs typeface="Libre Franklin Medium"/>
                <a:sym typeface="Libre Franklin Medium"/>
              </a:rPr>
              <a:t>Limited brain development: stress regulation, decision making</a:t>
            </a:r>
            <a:endParaRPr/>
          </a:p>
          <a:p>
            <a:pPr marL="214313" indent="-214313">
              <a:lnSpc>
                <a:spcPct val="90000"/>
              </a:lnSpc>
              <a:spcBef>
                <a:spcPts val="525"/>
              </a:spcBef>
              <a:buClr>
                <a:schemeClr val="lt1"/>
              </a:buClr>
              <a:buSzPts val="1500"/>
              <a:buFont typeface="Arial"/>
              <a:buChar char="•"/>
            </a:pPr>
            <a:r>
              <a:rPr lang="en-US" sz="1500">
                <a:solidFill>
                  <a:schemeClr val="lt1"/>
                </a:solidFill>
                <a:latin typeface="Libre Franklin Medium"/>
                <a:ea typeface="Libre Franklin Medium"/>
                <a:cs typeface="Libre Franklin Medium"/>
                <a:sym typeface="Libre Franklin Medium"/>
              </a:rPr>
              <a:t>Inability to distinguish what is safe </a:t>
            </a:r>
            <a:endParaRPr/>
          </a:p>
          <a:p>
            <a:pPr marL="214313" indent="-214313">
              <a:lnSpc>
                <a:spcPct val="90000"/>
              </a:lnSpc>
              <a:spcBef>
                <a:spcPts val="525"/>
              </a:spcBef>
              <a:buClr>
                <a:schemeClr val="lt1"/>
              </a:buClr>
              <a:buSzPts val="1500"/>
              <a:buFont typeface="Arial"/>
              <a:buChar char="•"/>
            </a:pPr>
            <a:r>
              <a:rPr lang="en-US" sz="1500">
                <a:solidFill>
                  <a:schemeClr val="lt1"/>
                </a:solidFill>
                <a:latin typeface="Libre Franklin Medium"/>
                <a:ea typeface="Libre Franklin Medium"/>
                <a:cs typeface="Libre Franklin Medium"/>
                <a:sym typeface="Libre Franklin Medium"/>
              </a:rPr>
              <a:t>Impaired memory, concentration, learning ability</a:t>
            </a:r>
            <a:endParaRPr/>
          </a:p>
        </p:txBody>
      </p:sp>
      <p:grpSp>
        <p:nvGrpSpPr>
          <p:cNvPr id="508" name="Google Shape;508;p30"/>
          <p:cNvGrpSpPr/>
          <p:nvPr/>
        </p:nvGrpSpPr>
        <p:grpSpPr>
          <a:xfrm>
            <a:off x="6381750" y="2971800"/>
            <a:ext cx="4114800" cy="1118754"/>
            <a:chOff x="0" y="1220713"/>
            <a:chExt cx="4490210" cy="2310219"/>
          </a:xfrm>
        </p:grpSpPr>
        <p:sp>
          <p:nvSpPr>
            <p:cNvPr id="509" name="Google Shape;509;p30"/>
            <p:cNvSpPr/>
            <p:nvPr/>
          </p:nvSpPr>
          <p:spPr>
            <a:xfrm rot="10800000">
              <a:off x="0" y="1854387"/>
              <a:ext cx="4490210" cy="1676545"/>
            </a:xfrm>
            <a:prstGeom prst="upArrowCallout">
              <a:avLst>
                <a:gd name="adj1" fmla="val 25000"/>
                <a:gd name="adj2" fmla="val 25000"/>
                <a:gd name="adj3" fmla="val 25000"/>
                <a:gd name="adj4" fmla="val 64977"/>
              </a:avLst>
            </a:prstGeom>
            <a:solidFill>
              <a:schemeClr val="accent6"/>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10" name="Google Shape;510;p30"/>
            <p:cNvSpPr txBox="1"/>
            <p:nvPr/>
          </p:nvSpPr>
          <p:spPr>
            <a:xfrm>
              <a:off x="0" y="1220713"/>
              <a:ext cx="4490210" cy="859220"/>
            </a:xfrm>
            <a:prstGeom prst="rect">
              <a:avLst/>
            </a:prstGeom>
            <a:solidFill>
              <a:schemeClr val="accent6"/>
            </a:solidFill>
            <a:ln>
              <a:noFill/>
            </a:ln>
          </p:spPr>
          <p:txBody>
            <a:bodyPr spcFirstLastPara="1" wrap="square" lIns="69325" tIns="69325" rIns="69325" bIns="69325" anchor="ctr" anchorCtr="0">
              <a:noAutofit/>
            </a:bodyPr>
            <a:lstStyle/>
            <a:p>
              <a:pPr algn="ctr">
                <a:lnSpc>
                  <a:spcPct val="90000"/>
                </a:lnSpc>
              </a:pPr>
              <a:r>
                <a:rPr lang="en-US" sz="1500" b="1">
                  <a:solidFill>
                    <a:srgbClr val="FFFFFF"/>
                  </a:solidFill>
                  <a:latin typeface="Libre Franklin Medium"/>
                  <a:ea typeface="Libre Franklin Medium"/>
                  <a:cs typeface="Libre Franklin Medium"/>
                  <a:sym typeface="Libre Franklin Medium"/>
                </a:rPr>
                <a:t>Limbic system activates; stress hormones released as response to fear or anxiety</a:t>
              </a:r>
              <a:endParaRPr/>
            </a:p>
          </p:txBody>
        </p:sp>
      </p:grpSp>
      <p:sp>
        <p:nvSpPr>
          <p:cNvPr id="511" name="Google Shape;511;p30"/>
          <p:cNvSpPr txBox="1"/>
          <p:nvPr/>
        </p:nvSpPr>
        <p:spPr>
          <a:xfrm>
            <a:off x="6381750" y="3387890"/>
            <a:ext cx="4114800" cy="460954"/>
          </a:xfrm>
          <a:prstGeom prst="rect">
            <a:avLst/>
          </a:prstGeom>
          <a:solidFill>
            <a:schemeClr val="dk1"/>
          </a:solidFill>
          <a:ln>
            <a:noFill/>
          </a:ln>
        </p:spPr>
        <p:txBody>
          <a:bodyPr spcFirstLastPara="1" wrap="square" lIns="64000" tIns="11425" rIns="64000" bIns="11425" anchor="ctr" anchorCtr="0">
            <a:noAutofit/>
          </a:bodyPr>
          <a:lstStyle/>
          <a:p>
            <a:pPr algn="ctr">
              <a:lnSpc>
                <a:spcPct val="90000"/>
              </a:lnSpc>
            </a:pPr>
            <a:r>
              <a:rPr lang="en-US" sz="1500" b="1">
                <a:solidFill>
                  <a:schemeClr val="lt1"/>
                </a:solidFill>
                <a:latin typeface="Libre Franklin Medium"/>
                <a:ea typeface="Libre Franklin Medium"/>
                <a:cs typeface="Libre Franklin Medium"/>
                <a:sym typeface="Libre Franklin Medium"/>
              </a:rPr>
              <a:t>Toxic stress can literally shape an anxious/ fearful brain that acts first and thinks later. </a:t>
            </a:r>
            <a:endParaRPr/>
          </a:p>
        </p:txBody>
      </p:sp>
      <p:grpSp>
        <p:nvGrpSpPr>
          <p:cNvPr id="512" name="Google Shape;512;p30"/>
          <p:cNvGrpSpPr/>
          <p:nvPr/>
        </p:nvGrpSpPr>
        <p:grpSpPr>
          <a:xfrm>
            <a:off x="6369503" y="2088855"/>
            <a:ext cx="4114800" cy="882946"/>
            <a:chOff x="0" y="0"/>
            <a:chExt cx="4490210" cy="1815862"/>
          </a:xfrm>
        </p:grpSpPr>
        <p:sp>
          <p:nvSpPr>
            <p:cNvPr id="513" name="Google Shape;513;p30"/>
            <p:cNvSpPr/>
            <p:nvPr/>
          </p:nvSpPr>
          <p:spPr>
            <a:xfrm rot="10800000">
              <a:off x="0" y="0"/>
              <a:ext cx="4490210" cy="1815862"/>
            </a:xfrm>
            <a:prstGeom prst="upArrowCallout">
              <a:avLst>
                <a:gd name="adj1" fmla="val 25000"/>
                <a:gd name="adj2" fmla="val 25000"/>
                <a:gd name="adj3" fmla="val 25000"/>
                <a:gd name="adj4" fmla="val 64977"/>
              </a:avLst>
            </a:prstGeom>
            <a:solidFill>
              <a:schemeClr val="accent6"/>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14" name="Google Shape;514;p30"/>
            <p:cNvSpPr txBox="1"/>
            <p:nvPr/>
          </p:nvSpPr>
          <p:spPr>
            <a:xfrm>
              <a:off x="0" y="75521"/>
              <a:ext cx="4490210" cy="499053"/>
            </a:xfrm>
            <a:prstGeom prst="rect">
              <a:avLst/>
            </a:prstGeom>
            <a:solidFill>
              <a:schemeClr val="accent6"/>
            </a:solidFill>
            <a:ln>
              <a:noFill/>
            </a:ln>
          </p:spPr>
          <p:txBody>
            <a:bodyPr spcFirstLastPara="1" wrap="square" lIns="69325" tIns="69325" rIns="69325" bIns="69325" anchor="ctr" anchorCtr="0">
              <a:noAutofit/>
            </a:bodyPr>
            <a:lstStyle/>
            <a:p>
              <a:pPr algn="ctr">
                <a:lnSpc>
                  <a:spcPct val="90000"/>
                </a:lnSpc>
              </a:pPr>
              <a:r>
                <a:rPr lang="en-US" sz="1500" b="1">
                  <a:solidFill>
                    <a:srgbClr val="FFFFFF"/>
                  </a:solidFill>
                  <a:latin typeface="Libre Franklin Medium"/>
                  <a:ea typeface="Libre Franklin Medium"/>
                  <a:cs typeface="Libre Franklin Medium"/>
                  <a:sym typeface="Libre Franklin Medium"/>
                </a:rPr>
                <a:t>Child experiences traumatic event</a:t>
              </a:r>
              <a:endParaRPr/>
            </a:p>
          </p:txBody>
        </p:sp>
      </p:grpSp>
      <p:grpSp>
        <p:nvGrpSpPr>
          <p:cNvPr id="515" name="Google Shape;515;p30"/>
          <p:cNvGrpSpPr/>
          <p:nvPr/>
        </p:nvGrpSpPr>
        <p:grpSpPr>
          <a:xfrm>
            <a:off x="6381750" y="2455481"/>
            <a:ext cx="4114800" cy="251483"/>
            <a:chOff x="0" y="672367"/>
            <a:chExt cx="4490210" cy="494738"/>
          </a:xfrm>
        </p:grpSpPr>
        <p:sp>
          <p:nvSpPr>
            <p:cNvPr id="516" name="Google Shape;516;p30"/>
            <p:cNvSpPr/>
            <p:nvPr/>
          </p:nvSpPr>
          <p:spPr>
            <a:xfrm>
              <a:off x="0" y="672369"/>
              <a:ext cx="4490210" cy="494736"/>
            </a:xfrm>
            <a:prstGeom prst="rect">
              <a:avLst/>
            </a:prstGeom>
            <a:solidFill>
              <a:srgbClr val="D3F7DE">
                <a:alpha val="89803"/>
              </a:srgbClr>
            </a:solidFill>
            <a:ln w="15875" cap="rnd" cmpd="sng">
              <a:solidFill>
                <a:srgbClr val="D3F7DE">
                  <a:alpha val="89803"/>
                </a:srgbClr>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17" name="Google Shape;517;p30"/>
            <p:cNvSpPr txBox="1"/>
            <p:nvPr/>
          </p:nvSpPr>
          <p:spPr>
            <a:xfrm>
              <a:off x="0" y="672367"/>
              <a:ext cx="4476846" cy="494737"/>
            </a:xfrm>
            <a:prstGeom prst="rect">
              <a:avLst/>
            </a:prstGeom>
            <a:solidFill>
              <a:schemeClr val="dk1"/>
            </a:solidFill>
            <a:ln>
              <a:noFill/>
            </a:ln>
          </p:spPr>
          <p:txBody>
            <a:bodyPr spcFirstLastPara="1" wrap="square" lIns="64000" tIns="11425" rIns="64000" bIns="11425" anchor="ctr" anchorCtr="0">
              <a:noAutofit/>
            </a:bodyPr>
            <a:lstStyle/>
            <a:p>
              <a:pPr algn="ctr">
                <a:lnSpc>
                  <a:spcPct val="90000"/>
                </a:lnSpc>
              </a:pPr>
              <a:r>
                <a:rPr lang="en-US" sz="1500" b="1">
                  <a:solidFill>
                    <a:schemeClr val="lt1"/>
                  </a:solidFill>
                  <a:latin typeface="Libre Franklin Medium"/>
                  <a:ea typeface="Libre Franklin Medium"/>
                  <a:cs typeface="Libre Franklin Medium"/>
                  <a:sym typeface="Libre Franklin Medium"/>
                </a:rPr>
                <a:t>“Fight or flight” response activated</a:t>
              </a:r>
              <a:endParaRPr/>
            </a:p>
          </p:txBody>
        </p:sp>
      </p:grpSp>
    </p:spTree>
    <p:extLst>
      <p:ext uri="{BB962C8B-B14F-4D97-AF65-F5344CB8AC3E}">
        <p14:creationId xmlns:p14="http://schemas.microsoft.com/office/powerpoint/2010/main" val="218914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5"/>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1" name="Rectangle 1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 name="Rectangle 1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Google Shape;806;p60"/>
          <p:cNvSpPr txBox="1">
            <a:spLocks noGrp="1"/>
          </p:cNvSpPr>
          <p:nvPr>
            <p:ph type="title"/>
          </p:nvPr>
        </p:nvSpPr>
        <p:spPr>
          <a:xfrm>
            <a:off x="466722" y="586855"/>
            <a:ext cx="3201366" cy="3387497"/>
          </a:xfrm>
          <a:prstGeom prst="rect">
            <a:avLst/>
          </a:prstGeom>
        </p:spPr>
        <p:txBody>
          <a:bodyPr spcFirstLastPara="1" vert="horz" lIns="91425" tIns="45700" rIns="91425" bIns="45700" rtlCol="0" anchor="b" anchorCtr="0">
            <a:normAutofit/>
          </a:bodyPr>
          <a:lstStyle/>
          <a:p>
            <a:pPr marL="365125" indent="-255587" algn="r">
              <a:spcBef>
                <a:spcPts val="0"/>
              </a:spcBef>
              <a:buClr>
                <a:srgbClr val="FEFEFE"/>
              </a:buClr>
              <a:buSzPts val="4400"/>
            </a:pPr>
            <a:r>
              <a:rPr lang="en-US" sz="3700" b="1">
                <a:solidFill>
                  <a:srgbClr val="FFFFFF"/>
                </a:solidFill>
              </a:rPr>
              <a:t>Survival Stress Management</a:t>
            </a:r>
            <a:endParaRPr lang="en-US" sz="3700" b="1">
              <a:solidFill>
                <a:srgbClr val="FFFFFF"/>
              </a:solidFill>
              <a:latin typeface="Century Gothic"/>
              <a:ea typeface="Century Gothic"/>
              <a:cs typeface="Century Gothic"/>
              <a:sym typeface="Century Gothic"/>
            </a:endParaRPr>
          </a:p>
        </p:txBody>
      </p:sp>
      <p:sp>
        <p:nvSpPr>
          <p:cNvPr id="807" name="Google Shape;807;p60"/>
          <p:cNvSpPr txBox="1">
            <a:spLocks noGrp="1"/>
          </p:cNvSpPr>
          <p:nvPr>
            <p:ph type="body" idx="1"/>
          </p:nvPr>
        </p:nvSpPr>
        <p:spPr>
          <a:xfrm>
            <a:off x="4810259" y="649480"/>
            <a:ext cx="6555347" cy="5546047"/>
          </a:xfrm>
          <a:prstGeom prst="rect">
            <a:avLst/>
          </a:prstGeom>
        </p:spPr>
        <p:txBody>
          <a:bodyPr spcFirstLastPara="1" vert="horz" lIns="91425" tIns="45700" rIns="91425" bIns="45700" rtlCol="0" anchor="ctr" anchorCtr="0">
            <a:normAutofit lnSpcReduction="10000"/>
          </a:bodyPr>
          <a:lstStyle/>
          <a:p>
            <a:pPr marL="0" indent="0">
              <a:spcBef>
                <a:spcPts val="0"/>
              </a:spcBef>
              <a:buSzPts val="2590"/>
              <a:buNone/>
            </a:pPr>
            <a:r>
              <a:rPr lang="en-US" dirty="0">
                <a:latin typeface="Calibri"/>
                <a:ea typeface="Calibri"/>
                <a:cs typeface="Calibri"/>
                <a:sym typeface="Calibri"/>
              </a:rPr>
              <a:t>A process of adapting to stressful situations by </a:t>
            </a:r>
            <a:r>
              <a:rPr lang="en-US" b="1" dirty="0">
                <a:solidFill>
                  <a:schemeClr val="accent1"/>
                </a:solidFill>
                <a:latin typeface="Calibri"/>
                <a:ea typeface="Calibri"/>
                <a:cs typeface="Calibri"/>
                <a:sym typeface="Calibri"/>
              </a:rPr>
              <a:t>acting or reacting without thinking of the consequences of our choices</a:t>
            </a:r>
            <a:r>
              <a:rPr lang="en-US" dirty="0">
                <a:latin typeface="Calibri"/>
                <a:ea typeface="Calibri"/>
                <a:cs typeface="Calibri"/>
                <a:sym typeface="Calibri"/>
              </a:rPr>
              <a:t>; immediate satisfaction or instant self-gratification; resulting in increased stress and/or depression:</a:t>
            </a:r>
            <a:endParaRPr lang="en-US" dirty="0"/>
          </a:p>
          <a:p>
            <a:pPr marL="457200" lvl="1" indent="0">
              <a:spcBef>
                <a:spcPts val="1044"/>
              </a:spcBef>
              <a:buSzPts val="2220"/>
              <a:buNone/>
            </a:pPr>
            <a:r>
              <a:rPr lang="en-US" sz="2800" dirty="0">
                <a:latin typeface="Calibri"/>
                <a:ea typeface="Calibri"/>
                <a:cs typeface="Calibri"/>
                <a:sym typeface="Calibri"/>
              </a:rPr>
              <a:t>Judgmental and distorted thoughts and feelings, impatience, exploitation, aggression, abuse and violence directed against oneself or others. </a:t>
            </a:r>
            <a:endParaRPr lang="en-US" sz="2800" dirty="0"/>
          </a:p>
          <a:p>
            <a:pPr marL="457200" lvl="1" indent="0">
              <a:spcBef>
                <a:spcPts val="1044"/>
              </a:spcBef>
              <a:buSzPts val="2220"/>
              <a:buNone/>
            </a:pPr>
            <a:r>
              <a:rPr lang="en-US" sz="2800" dirty="0">
                <a:latin typeface="Calibri"/>
                <a:ea typeface="Calibri"/>
                <a:cs typeface="Calibri"/>
                <a:sym typeface="Calibri"/>
              </a:rPr>
              <a:t>Addictive substances and behavior (i.e., </a:t>
            </a:r>
            <a:r>
              <a:rPr lang="en-US" sz="2800" b="1" u="sng" dirty="0">
                <a:latin typeface="Calibri"/>
                <a:ea typeface="Calibri"/>
                <a:cs typeface="Calibri"/>
                <a:sym typeface="Calibri"/>
              </a:rPr>
              <a:t>drugs</a:t>
            </a:r>
            <a:r>
              <a:rPr lang="en-US" sz="2800" b="1" dirty="0">
                <a:latin typeface="Calibri"/>
                <a:ea typeface="Calibri"/>
                <a:cs typeface="Calibri"/>
                <a:sym typeface="Calibri"/>
              </a:rPr>
              <a:t>, </a:t>
            </a:r>
            <a:r>
              <a:rPr lang="en-US" sz="2800" b="1" u="sng" dirty="0">
                <a:latin typeface="Calibri"/>
                <a:ea typeface="Calibri"/>
                <a:cs typeface="Calibri"/>
                <a:sym typeface="Calibri"/>
              </a:rPr>
              <a:t>alcohol</a:t>
            </a:r>
            <a:r>
              <a:rPr lang="en-US" sz="2800" dirty="0">
                <a:latin typeface="Calibri"/>
                <a:ea typeface="Calibri"/>
                <a:cs typeface="Calibri"/>
                <a:sym typeface="Calibri"/>
              </a:rPr>
              <a:t>, sex, shopping, </a:t>
            </a:r>
            <a:r>
              <a:rPr lang="en-US" sz="2800" b="1" dirty="0">
                <a:latin typeface="Calibri"/>
                <a:ea typeface="Calibri"/>
                <a:cs typeface="Calibri"/>
                <a:sym typeface="Calibri"/>
              </a:rPr>
              <a:t>fast money</a:t>
            </a:r>
            <a:r>
              <a:rPr lang="en-US" sz="2800" dirty="0">
                <a:latin typeface="Calibri"/>
                <a:ea typeface="Calibri"/>
                <a:cs typeface="Calibri"/>
                <a:sym typeface="Calibri"/>
              </a:rPr>
              <a:t>, gambling, food, video games, etc.) produces a limited sense of relief requires repetitions.</a:t>
            </a:r>
          </a:p>
          <a:p>
            <a:pPr marL="342900" indent="-201930">
              <a:spcBef>
                <a:spcPts val="1044"/>
              </a:spcBef>
              <a:buSzPts val="2220"/>
              <a:buNone/>
            </a:pPr>
            <a:endParaRPr lang="en-US" sz="2000" dirty="0">
              <a:latin typeface="Calibri"/>
              <a:ea typeface="Calibri"/>
              <a:cs typeface="Calibri"/>
              <a:sym typeface="Calibri"/>
            </a:endParaRPr>
          </a:p>
          <a:p>
            <a:pPr marL="342900" indent="-342900">
              <a:spcBef>
                <a:spcPts val="1044"/>
              </a:spcBef>
              <a:buSzPts val="2220"/>
              <a:buNone/>
            </a:pPr>
            <a:endParaRPr lang="en-US" sz="2000" dirty="0">
              <a:latin typeface="Calibri"/>
              <a:ea typeface="Calibri"/>
              <a:cs typeface="Calibri"/>
              <a:sym typeface="Calibri"/>
            </a:endParaRPr>
          </a:p>
        </p:txBody>
      </p:sp>
      <p:sp>
        <p:nvSpPr>
          <p:cNvPr id="808" name="Google Shape;808;p60"/>
          <p:cNvSpPr txBox="1">
            <a:spLocks noGrp="1"/>
          </p:cNvSpPr>
          <p:nvPr>
            <p:ph type="sldNum" idx="12"/>
          </p:nvPr>
        </p:nvSpPr>
        <p:spPr>
          <a:xfrm>
            <a:off x="11704320" y="6455664"/>
            <a:ext cx="448056" cy="365125"/>
          </a:xfrm>
          <a:prstGeom prst="rect">
            <a:avLst/>
          </a:prstGeom>
        </p:spPr>
        <p:txBody>
          <a:bodyPr spcFirstLastPara="1" vert="horz" lIns="91425" tIns="45700" rIns="91425" bIns="10800" rtlCol="0" anchorCtr="0">
            <a:normAutofit/>
          </a:bodyPr>
          <a:lstStyle/>
          <a:p>
            <a:pPr>
              <a:spcAft>
                <a:spcPts val="600"/>
              </a:spcAft>
            </a:pPr>
            <a:fld id="{00000000-1234-1234-1234-123412341234}" type="slidenum">
              <a:rPr lang="en-US" sz="1100" b="1">
                <a:solidFill>
                  <a:schemeClr val="tx1">
                    <a:lumMod val="50000"/>
                    <a:lumOff val="50000"/>
                  </a:schemeClr>
                </a:solidFill>
                <a:latin typeface="Calibri"/>
                <a:ea typeface="Calibri"/>
                <a:cs typeface="Calibri"/>
                <a:sym typeface="Calibri"/>
              </a:rPr>
              <a:pPr>
                <a:spcAft>
                  <a:spcPts val="600"/>
                </a:spcAft>
              </a:pPr>
              <a:t>12</a:t>
            </a:fld>
            <a:endParaRPr lang="en-US" sz="1100" b="1">
              <a:solidFill>
                <a:schemeClr val="tx1">
                  <a:lumMod val="50000"/>
                  <a:lumOff val="50000"/>
                </a:schemeClr>
              </a:solidFill>
              <a:latin typeface="Calibri"/>
              <a:ea typeface="Calibri"/>
              <a:cs typeface="Calibri"/>
              <a:sym typeface="Calibri"/>
            </a:endParaRPr>
          </a:p>
        </p:txBody>
      </p:sp>
    </p:spTree>
    <p:extLst>
      <p:ext uri="{BB962C8B-B14F-4D97-AF65-F5344CB8AC3E}">
        <p14:creationId xmlns:p14="http://schemas.microsoft.com/office/powerpoint/2010/main" val="250539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2" name="Google Shape;372;p15" descr="adventure-awe-backpack-1687514.jpg"/>
          <p:cNvPicPr preferRelativeResize="0">
            <a:picLocks noGrp="1"/>
          </p:cNvPicPr>
          <p:nvPr>
            <p:ph type="pic" idx="2"/>
          </p:nvPr>
        </p:nvPicPr>
        <p:blipFill rotWithShape="1">
          <a:blip r:embed="rId3">
            <a:alphaModFix amt="40000"/>
          </a:blip>
          <a:srcRect t="7865" b="7865"/>
          <a:stretch/>
        </p:blipFill>
        <p:spPr>
          <a:xfrm>
            <a:off x="20" y="-1784"/>
            <a:ext cx="12191980" cy="6858000"/>
          </a:xfrm>
          <a:prstGeom prst="rect">
            <a:avLst/>
          </a:prstGeom>
          <a:noFill/>
        </p:spPr>
      </p:pic>
      <p:sp>
        <p:nvSpPr>
          <p:cNvPr id="373" name="Google Shape;373;p15"/>
          <p:cNvSpPr txBox="1">
            <a:spLocks noGrp="1"/>
          </p:cNvSpPr>
          <p:nvPr>
            <p:ph type="title"/>
          </p:nvPr>
        </p:nvSpPr>
        <p:spPr>
          <a:xfrm>
            <a:off x="1675349" y="1008993"/>
            <a:ext cx="8841302" cy="3542045"/>
          </a:xfrm>
          <a:prstGeom prst="rect">
            <a:avLst/>
          </a:prstGeom>
        </p:spPr>
        <p:txBody>
          <a:bodyPr spcFirstLastPara="1" vert="horz" lIns="91440" tIns="45720" rIns="91440" bIns="45720" rtlCol="0" anchor="b" anchorCtr="0">
            <a:normAutofit/>
          </a:bodyPr>
          <a:lstStyle/>
          <a:p>
            <a:pPr>
              <a:spcBef>
                <a:spcPct val="0"/>
              </a:spcBef>
              <a:buSzPts val="5400"/>
            </a:pPr>
            <a:r>
              <a:rPr lang="en-US" sz="11500" b="1" dirty="0">
                <a:solidFill>
                  <a:srgbClr val="FFFFFF"/>
                </a:solidFill>
                <a:sym typeface="Century Gothic"/>
              </a:rPr>
              <a:t>Healing is…</a:t>
            </a:r>
            <a:endParaRPr lang="en-US" sz="11500" dirty="0">
              <a:solidFill>
                <a:srgbClr val="FFFFFF"/>
              </a:solidFill>
            </a:endParaRPr>
          </a:p>
        </p:txBody>
      </p:sp>
      <p:sp>
        <p:nvSpPr>
          <p:cNvPr id="374" name="Google Shape;374;p15"/>
          <p:cNvSpPr txBox="1">
            <a:spLocks noGrp="1"/>
          </p:cNvSpPr>
          <p:nvPr>
            <p:ph type="body" idx="3"/>
          </p:nvPr>
        </p:nvSpPr>
        <p:spPr>
          <a:xfrm>
            <a:off x="1675349" y="4582814"/>
            <a:ext cx="6742227" cy="1312657"/>
          </a:xfrm>
          <a:prstGeom prst="rect">
            <a:avLst/>
          </a:prstGeom>
        </p:spPr>
        <p:txBody>
          <a:bodyPr spcFirstLastPara="1" vert="horz" lIns="91440" tIns="45720" rIns="91440" bIns="45720" rtlCol="0" anchor="t" anchorCtr="0">
            <a:normAutofit/>
          </a:bodyPr>
          <a:lstStyle/>
          <a:p>
            <a:pPr marL="0" indent="0">
              <a:spcBef>
                <a:spcPts val="1000"/>
              </a:spcBef>
              <a:buSzPts val="1800"/>
              <a:buNone/>
            </a:pPr>
            <a:r>
              <a:rPr lang="en-US" sz="2800" dirty="0">
                <a:solidFill>
                  <a:srgbClr val="FFFFFF"/>
                </a:solidFill>
                <a:sym typeface="Century Gothic"/>
              </a:rPr>
              <a:t>A consistent process of efforts to create peace, balance, and justice.</a:t>
            </a:r>
            <a:endParaRPr lang="en-US" sz="2800" dirty="0">
              <a:solidFill>
                <a:srgbClr val="FFFFFF"/>
              </a:solidFill>
            </a:endParaRPr>
          </a:p>
        </p:txBody>
      </p:sp>
    </p:spTree>
    <p:extLst>
      <p:ext uri="{BB962C8B-B14F-4D97-AF65-F5344CB8AC3E}">
        <p14:creationId xmlns:p14="http://schemas.microsoft.com/office/powerpoint/2010/main" val="181323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2D361-37F6-B443-B177-F4778F578750}"/>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What Does Mental Health Justice Mean To You?</a:t>
            </a:r>
            <a:endParaRPr lang="en-US" dirty="0">
              <a:solidFill>
                <a:schemeClr val="accent1"/>
              </a:solidFill>
            </a:endParaRPr>
          </a:p>
        </p:txBody>
      </p:sp>
      <p:cxnSp>
        <p:nvCxnSpPr>
          <p:cNvPr id="15"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A891268-5E11-064B-8D35-5E853D6E6ED7}"/>
              </a:ext>
            </a:extLst>
          </p:cNvPr>
          <p:cNvSpPr>
            <a:spLocks noGrp="1"/>
          </p:cNvSpPr>
          <p:nvPr>
            <p:ph sz="half" idx="1"/>
          </p:nvPr>
        </p:nvSpPr>
        <p:spPr>
          <a:xfrm>
            <a:off x="4976030" y="963507"/>
            <a:ext cx="6250940" cy="2304627"/>
          </a:xfrm>
        </p:spPr>
        <p:txBody>
          <a:bodyPr anchor="b">
            <a:normAutofit/>
          </a:bodyPr>
          <a:lstStyle/>
          <a:p>
            <a:pPr marL="0" indent="0">
              <a:buNone/>
            </a:pPr>
            <a:r>
              <a:rPr lang="en-US" sz="2000" b="1"/>
              <a:t>People: </a:t>
            </a:r>
            <a:r>
              <a:rPr lang="en-US" sz="2000"/>
              <a:t>Communities and individuals must refuse the denial (that things are “okay”) and confront the stigma of Mental Health, feel comfortable enough to seek professional help, and be willing to change patterns in their lives to be better. </a:t>
            </a:r>
            <a:endParaRPr lang="en-US" sz="2000" dirty="0"/>
          </a:p>
        </p:txBody>
      </p:sp>
      <p:sp>
        <p:nvSpPr>
          <p:cNvPr id="5" name="Content Placeholder 4">
            <a:extLst>
              <a:ext uri="{FF2B5EF4-FFF2-40B4-BE49-F238E27FC236}">
                <a16:creationId xmlns:a16="http://schemas.microsoft.com/office/drawing/2014/main" id="{8BE77FDD-F081-2D42-BBF1-9E4374E2B7DA}"/>
              </a:ext>
            </a:extLst>
          </p:cNvPr>
          <p:cNvSpPr>
            <a:spLocks noGrp="1"/>
          </p:cNvSpPr>
          <p:nvPr>
            <p:ph sz="half" idx="2"/>
          </p:nvPr>
        </p:nvSpPr>
        <p:spPr>
          <a:xfrm>
            <a:off x="4976030" y="3589866"/>
            <a:ext cx="6250940" cy="2304628"/>
          </a:xfrm>
        </p:spPr>
        <p:txBody>
          <a:bodyPr>
            <a:normAutofit/>
          </a:bodyPr>
          <a:lstStyle/>
          <a:p>
            <a:pPr marL="0" indent="0">
              <a:buNone/>
            </a:pPr>
            <a:r>
              <a:rPr lang="en-US" sz="2000" b="1"/>
              <a:t>Institutions: </a:t>
            </a:r>
            <a:r>
              <a:rPr lang="en-US" sz="2000"/>
              <a:t>The Mental Health Systems must have treatment services that meet the cultural needs of communities and resources to address the continuum of mental health needs. “Those that need the most help get the most help.”</a:t>
            </a:r>
            <a:endParaRPr lang="en-US" sz="2000" dirty="0"/>
          </a:p>
        </p:txBody>
      </p:sp>
    </p:spTree>
    <p:extLst>
      <p:ext uri="{BB962C8B-B14F-4D97-AF65-F5344CB8AC3E}">
        <p14:creationId xmlns:p14="http://schemas.microsoft.com/office/powerpoint/2010/main" val="292021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A76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5392DBC-53B1-E94D-B8B8-A43A843C8753}"/>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a:solidFill>
                  <a:srgbClr val="FFFFFF"/>
                </a:solidFill>
              </a:rPr>
              <a:t>Contact Information</a:t>
            </a:r>
          </a:p>
        </p:txBody>
      </p:sp>
      <p:sp>
        <p:nvSpPr>
          <p:cNvPr id="18" name="Rectangle 17">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BF1A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Content Placeholder 8" descr="A person smiling for the camera&#10;&#10;Description automatically generated with medium confidence">
            <a:extLst>
              <a:ext uri="{FF2B5EF4-FFF2-40B4-BE49-F238E27FC236}">
                <a16:creationId xmlns:a16="http://schemas.microsoft.com/office/drawing/2014/main" id="{914EDB36-18C5-5C41-87DC-C8C47F4806C5}"/>
              </a:ext>
            </a:extLst>
          </p:cNvPr>
          <p:cNvPicPr>
            <a:picLocks noGrp="1" noChangeAspect="1"/>
          </p:cNvPicPr>
          <p:nvPr>
            <p:ph idx="1"/>
          </p:nvPr>
        </p:nvPicPr>
        <p:blipFill>
          <a:blip r:embed="rId2"/>
          <a:stretch>
            <a:fillRect/>
          </a:stretch>
        </p:blipFill>
        <p:spPr>
          <a:xfrm>
            <a:off x="694699" y="2667954"/>
            <a:ext cx="2726469" cy="3635293"/>
          </a:xfrm>
          <a:prstGeom prst="rect">
            <a:avLst/>
          </a:prstGeom>
        </p:spPr>
      </p:pic>
      <p:sp>
        <p:nvSpPr>
          <p:cNvPr id="20" name="Rectangle 19">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BF1A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r code&#10;&#10;Description automatically generated">
            <a:extLst>
              <a:ext uri="{FF2B5EF4-FFF2-40B4-BE49-F238E27FC236}">
                <a16:creationId xmlns:a16="http://schemas.microsoft.com/office/drawing/2014/main" id="{16F10320-1EE1-3B4F-AD69-849B4446CA88}"/>
              </a:ext>
            </a:extLst>
          </p:cNvPr>
          <p:cNvPicPr>
            <a:picLocks noChangeAspect="1"/>
          </p:cNvPicPr>
          <p:nvPr/>
        </p:nvPicPr>
        <p:blipFill>
          <a:blip r:embed="rId3"/>
          <a:stretch>
            <a:fillRect/>
          </a:stretch>
        </p:blipFill>
        <p:spPr>
          <a:xfrm>
            <a:off x="4138970" y="2951921"/>
            <a:ext cx="3067358" cy="3067358"/>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C45F9FC1-9537-334B-A10D-FFC75132F2FB}"/>
              </a:ext>
            </a:extLst>
          </p:cNvPr>
          <p:cNvSpPr>
            <a:spLocks noGrp="1"/>
          </p:cNvSpPr>
          <p:nvPr>
            <p:ph type="body" sz="half" idx="2"/>
          </p:nvPr>
        </p:nvSpPr>
        <p:spPr>
          <a:xfrm>
            <a:off x="7956057" y="762983"/>
            <a:ext cx="3515128" cy="5330923"/>
          </a:xfrm>
        </p:spPr>
        <p:txBody>
          <a:bodyPr vert="horz" lIns="91440" tIns="45720" rIns="91440" bIns="45720" rtlCol="0" anchor="ctr">
            <a:normAutofit/>
          </a:bodyPr>
          <a:lstStyle/>
          <a:p>
            <a:r>
              <a:rPr lang="en-US" sz="2800" dirty="0">
                <a:solidFill>
                  <a:srgbClr val="FFFFFF"/>
                </a:solidFill>
              </a:rPr>
              <a:t>Brandon Jones, M.A.</a:t>
            </a:r>
          </a:p>
          <a:p>
            <a:r>
              <a:rPr lang="en-US" sz="2800" dirty="0">
                <a:solidFill>
                  <a:srgbClr val="FFFFFF"/>
                </a:solidFill>
              </a:rPr>
              <a:t>Email: </a:t>
            </a:r>
            <a:r>
              <a:rPr lang="en-US" sz="2800" dirty="0" err="1">
                <a:solidFill>
                  <a:srgbClr val="FFFFFF"/>
                </a:solidFill>
              </a:rPr>
              <a:t>bjones@macmh.org</a:t>
            </a:r>
            <a:endParaRPr lang="en-US" sz="2800" dirty="0">
              <a:solidFill>
                <a:srgbClr val="FFFFFF"/>
              </a:solidFill>
            </a:endParaRPr>
          </a:p>
          <a:p>
            <a:r>
              <a:rPr lang="en-US" sz="2800" dirty="0">
                <a:solidFill>
                  <a:srgbClr val="FFFFFF"/>
                </a:solidFill>
              </a:rPr>
              <a:t>Website: </a:t>
            </a:r>
            <a:r>
              <a:rPr lang="en-US" sz="2800" dirty="0" err="1">
                <a:solidFill>
                  <a:srgbClr val="FFFFFF"/>
                </a:solidFill>
              </a:rPr>
              <a:t>www.macmh.org</a:t>
            </a:r>
            <a:endParaRPr lang="en-US" sz="2800" dirty="0">
              <a:solidFill>
                <a:srgbClr val="FFFFFF"/>
              </a:solidFill>
            </a:endParaRPr>
          </a:p>
          <a:p>
            <a:pPr indent="-228600">
              <a:buFont typeface="Arial" panose="020B0604020202020204" pitchFamily="34" charset="0"/>
              <a:buChar char="•"/>
            </a:pPr>
            <a:endParaRPr lang="en-US" sz="2400" dirty="0">
              <a:solidFill>
                <a:srgbClr val="FFFFFF"/>
              </a:solidFill>
            </a:endParaRPr>
          </a:p>
          <a:p>
            <a:pPr indent="-228600">
              <a:buFont typeface="Arial" panose="020B0604020202020204" pitchFamily="34" charset="0"/>
              <a:buChar char="•"/>
            </a:pPr>
            <a:endParaRPr lang="en-US" sz="2400" dirty="0">
              <a:solidFill>
                <a:srgbClr val="FFFFFF"/>
              </a:solidFill>
            </a:endParaRPr>
          </a:p>
        </p:txBody>
      </p:sp>
    </p:spTree>
    <p:extLst>
      <p:ext uri="{BB962C8B-B14F-4D97-AF65-F5344CB8AC3E}">
        <p14:creationId xmlns:p14="http://schemas.microsoft.com/office/powerpoint/2010/main" val="19588658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96D740A-6676-3B4A-A93D-D77CCE4A37D3}"/>
              </a:ext>
            </a:extLst>
          </p:cNvPr>
          <p:cNvPicPr>
            <a:picLocks noChangeAspect="1"/>
          </p:cNvPicPr>
          <p:nvPr/>
        </p:nvPicPr>
        <p:blipFill rotWithShape="1">
          <a:blip r:embed="rId2"/>
          <a:srcRect b="1765"/>
          <a:stretch/>
        </p:blipFill>
        <p:spPr>
          <a:xfrm>
            <a:off x="20" y="1282"/>
            <a:ext cx="12191980" cy="6856718"/>
          </a:xfrm>
          <a:prstGeom prst="rect">
            <a:avLst/>
          </a:prstGeom>
        </p:spPr>
      </p:pic>
    </p:spTree>
    <p:extLst>
      <p:ext uri="{BB962C8B-B14F-4D97-AF65-F5344CB8AC3E}">
        <p14:creationId xmlns:p14="http://schemas.microsoft.com/office/powerpoint/2010/main" val="199450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2"/>
          <p:cNvSpPr>
            <a:spLocks noGrp="1" noChangeArrowheads="1"/>
          </p:cNvSpPr>
          <p:nvPr>
            <p:ph type="title"/>
          </p:nvPr>
        </p:nvSpPr>
        <p:spPr>
          <a:xfrm>
            <a:off x="466722" y="586855"/>
            <a:ext cx="3201366" cy="3387497"/>
          </a:xfrm>
        </p:spPr>
        <p:txBody>
          <a:bodyPr vert="horz" lIns="91440" tIns="45720" rIns="91440" bIns="45720" rtlCol="0" anchor="b">
            <a:normAutofit/>
          </a:bodyPr>
          <a:lstStyle/>
          <a:p>
            <a:pPr algn="r"/>
            <a:r>
              <a:rPr lang="en-US" sz="4000" kern="1200" noProof="0">
                <a:solidFill>
                  <a:srgbClr val="FFFFFF"/>
                </a:solidFill>
                <a:latin typeface="+mj-lt"/>
                <a:ea typeface="+mj-ea"/>
                <a:cs typeface="+mj-cs"/>
              </a:rPr>
              <a:t>How Adolescents Think </a:t>
            </a:r>
            <a:br>
              <a:rPr lang="en-US" sz="4000" kern="1200" noProof="0">
                <a:solidFill>
                  <a:srgbClr val="FFFFFF"/>
                </a:solidFill>
                <a:latin typeface="+mj-lt"/>
                <a:ea typeface="+mj-ea"/>
                <a:cs typeface="+mj-cs"/>
              </a:rPr>
            </a:br>
            <a:r>
              <a:rPr lang="en-US" sz="4000" kern="1200" noProof="0">
                <a:solidFill>
                  <a:srgbClr val="FFFFFF"/>
                </a:solidFill>
                <a:latin typeface="+mj-lt"/>
                <a:ea typeface="+mj-ea"/>
                <a:cs typeface="+mj-cs"/>
              </a:rPr>
              <a:t>and Process Information</a:t>
            </a:r>
          </a:p>
        </p:txBody>
      </p:sp>
      <p:sp>
        <p:nvSpPr>
          <p:cNvPr id="17411" name="Content Placeholder 3"/>
          <p:cNvSpPr>
            <a:spLocks noGrp="1" noChangeArrowheads="1"/>
          </p:cNvSpPr>
          <p:nvPr>
            <p:ph idx="1"/>
          </p:nvPr>
        </p:nvSpPr>
        <p:spPr>
          <a:xfrm>
            <a:off x="4810259" y="649480"/>
            <a:ext cx="6555347" cy="5546047"/>
          </a:xfrm>
        </p:spPr>
        <p:txBody>
          <a:bodyPr vert="horz" lIns="91440" tIns="45720" rIns="91440" bIns="45720" rtlCol="0" anchor="ctr">
            <a:normAutofit fontScale="92500"/>
          </a:bodyPr>
          <a:lstStyle/>
          <a:p>
            <a:r>
              <a:rPr lang="en-US" noProof="0" dirty="0"/>
              <a:t>According to Piaget, the fourth and final stage of cognitive development, the </a:t>
            </a:r>
            <a:r>
              <a:rPr lang="en-US" b="1" noProof="0" dirty="0"/>
              <a:t>formal operational stage</a:t>
            </a:r>
            <a:r>
              <a:rPr lang="en-US" noProof="0" dirty="0"/>
              <a:t>, begins at about 11 years old</a:t>
            </a:r>
          </a:p>
          <a:p>
            <a:pPr lvl="1" indent="-228600"/>
            <a:r>
              <a:rPr lang="en-US" sz="2800" noProof="0" dirty="0"/>
              <a:t>Characteristics of formal operational thought:</a:t>
            </a:r>
          </a:p>
          <a:p>
            <a:pPr lvl="2"/>
            <a:r>
              <a:rPr lang="en-US" sz="2800" noProof="0" dirty="0"/>
              <a:t>Abstract thinking and logical inferences</a:t>
            </a:r>
          </a:p>
          <a:p>
            <a:pPr lvl="2"/>
            <a:r>
              <a:rPr lang="en-US" sz="2800" noProof="0" dirty="0"/>
              <a:t>Verbal problem solving abilities</a:t>
            </a:r>
          </a:p>
          <a:p>
            <a:pPr lvl="2"/>
            <a:r>
              <a:rPr lang="en-US" sz="2800" noProof="0" dirty="0"/>
              <a:t>Enhanced focus on thought and its abstract qualities</a:t>
            </a:r>
          </a:p>
          <a:p>
            <a:pPr lvl="2"/>
            <a:r>
              <a:rPr lang="en-US" sz="2800" noProof="0" dirty="0"/>
              <a:t>Thought full of idealism and possibilities</a:t>
            </a:r>
          </a:p>
          <a:p>
            <a:pPr lvl="2"/>
            <a:r>
              <a:rPr lang="en-US" sz="2800" b="1" noProof="0" dirty="0"/>
              <a:t>Hypothetical-deductive reasoning</a:t>
            </a:r>
            <a:r>
              <a:rPr lang="en-US" sz="2800" noProof="0" dirty="0"/>
              <a:t>, which involves creating a hypothesis and deducing its implications, which provide ways to test the hypothesis</a:t>
            </a:r>
            <a:endParaRPr lang="en-US" sz="2800" b="1"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2"/>
          <p:cNvSpPr>
            <a:spLocks noGrp="1" noChangeArrowheads="1"/>
          </p:cNvSpPr>
          <p:nvPr>
            <p:ph type="title"/>
          </p:nvPr>
        </p:nvSpPr>
        <p:spPr>
          <a:xfrm>
            <a:off x="1371599" y="294538"/>
            <a:ext cx="9895951" cy="1033669"/>
          </a:xfrm>
        </p:spPr>
        <p:txBody>
          <a:bodyPr vert="horz" lIns="91440" tIns="45720" rIns="91440" bIns="45720" rtlCol="0" anchor="ctr">
            <a:normAutofit/>
          </a:bodyPr>
          <a:lstStyle/>
          <a:p>
            <a:r>
              <a:rPr lang="en-US" sz="4000" dirty="0"/>
              <a:t>Adolescent </a:t>
            </a:r>
            <a:r>
              <a:rPr lang="en-US" sz="4000" kern="1200" noProof="0" dirty="0">
                <a:solidFill>
                  <a:srgbClr val="FFFFFF"/>
                </a:solidFill>
                <a:latin typeface="+mj-lt"/>
                <a:ea typeface="+mj-ea"/>
                <a:cs typeface="+mj-cs"/>
              </a:rPr>
              <a:t>Information Processing</a:t>
            </a:r>
          </a:p>
        </p:txBody>
      </p:sp>
      <p:sp>
        <p:nvSpPr>
          <p:cNvPr id="21507" name="Content Placeholder 3"/>
          <p:cNvSpPr>
            <a:spLocks noGrp="1" noChangeArrowheads="1"/>
          </p:cNvSpPr>
          <p:nvPr>
            <p:ph idx="1"/>
          </p:nvPr>
        </p:nvSpPr>
        <p:spPr>
          <a:xfrm>
            <a:off x="1371599" y="2318197"/>
            <a:ext cx="9724031" cy="3683358"/>
          </a:xfrm>
        </p:spPr>
        <p:txBody>
          <a:bodyPr vert="horz" lIns="91440" tIns="45720" rIns="91440" bIns="45720" rtlCol="0" anchor="ctr">
            <a:normAutofit/>
          </a:bodyPr>
          <a:lstStyle/>
          <a:p>
            <a:r>
              <a:rPr lang="en-US" sz="2000" noProof="0" dirty="0"/>
              <a:t>Adolescents’ abilities improve in several areas:</a:t>
            </a:r>
          </a:p>
          <a:p>
            <a:pPr lvl="1" indent="-228600"/>
            <a:r>
              <a:rPr lang="en-US" sz="2000" noProof="0" dirty="0"/>
              <a:t>Executive function: goal-directed behavior and self-control</a:t>
            </a:r>
          </a:p>
          <a:p>
            <a:pPr lvl="1" indent="-228600"/>
            <a:r>
              <a:rPr lang="en-US" sz="2000" noProof="0" dirty="0"/>
              <a:t>Working Memory</a:t>
            </a:r>
          </a:p>
          <a:p>
            <a:pPr lvl="1" indent="-228600"/>
            <a:r>
              <a:rPr lang="en-US" sz="2000" noProof="0" dirty="0"/>
              <a:t>Cognitive Control: focusing attention, reducing interfering thoughts, and being cognitively flexible</a:t>
            </a:r>
          </a:p>
          <a:p>
            <a:pPr lvl="1" indent="-228600"/>
            <a:r>
              <a:rPr lang="en-US" sz="2000" noProof="0" dirty="0"/>
              <a:t>Decision </a:t>
            </a:r>
            <a:r>
              <a:rPr lang="en-US" sz="2000" dirty="0"/>
              <a:t>M</a:t>
            </a:r>
            <a:r>
              <a:rPr lang="en-US" sz="2000" noProof="0" dirty="0" err="1"/>
              <a:t>aking</a:t>
            </a:r>
            <a:r>
              <a:rPr lang="en-US" sz="2000" noProof="0" dirty="0"/>
              <a:t>: generating more options, examining perspectives, anticipating consequences, and judging sources</a:t>
            </a:r>
          </a:p>
          <a:p>
            <a:pPr lvl="2"/>
            <a:r>
              <a:rPr lang="en-US" noProof="0" dirty="0"/>
              <a:t>Strongly influenced by emotional state and social context</a:t>
            </a:r>
          </a:p>
          <a:p>
            <a:pPr lvl="1" indent="-228600"/>
            <a:r>
              <a:rPr lang="en-US" sz="2000" noProof="0" dirty="0"/>
              <a:t>Critical Thinking: thinking reflectively and productively, and evaluating evidence</a:t>
            </a:r>
          </a:p>
          <a:p>
            <a:pPr lvl="1" indent="-228600"/>
            <a:r>
              <a:rPr lang="en-US" sz="2000" noProof="0" dirty="0"/>
              <a:t>Metacognition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4" name="Title 2"/>
          <p:cNvSpPr>
            <a:spLocks noGrp="1" noChangeArrowheads="1"/>
          </p:cNvSpPr>
          <p:nvPr>
            <p:ph type="title"/>
          </p:nvPr>
        </p:nvSpPr>
        <p:spPr>
          <a:xfrm>
            <a:off x="1371597" y="348865"/>
            <a:ext cx="10044023" cy="877729"/>
          </a:xfrm>
        </p:spPr>
        <p:txBody>
          <a:bodyPr vert="horz" lIns="91440" tIns="45720" rIns="91440" bIns="45720" rtlCol="0" anchor="ctr">
            <a:normAutofit/>
          </a:bodyPr>
          <a:lstStyle/>
          <a:p>
            <a:r>
              <a:rPr lang="en-US" sz="4000" kern="1200" noProof="0" dirty="0">
                <a:solidFill>
                  <a:srgbClr val="FFFFFF"/>
                </a:solidFill>
                <a:latin typeface="+mj-lt"/>
                <a:ea typeface="+mj-ea"/>
                <a:cs typeface="+mj-cs"/>
              </a:rPr>
              <a:t>Adolescents’ Values</a:t>
            </a:r>
            <a:endParaRPr lang="en-US" sz="4000" kern="1200" dirty="0">
              <a:solidFill>
                <a:srgbClr val="FFFFFF"/>
              </a:solidFill>
              <a:latin typeface="+mj-lt"/>
              <a:ea typeface="+mj-ea"/>
              <a:cs typeface="+mj-cs"/>
            </a:endParaRPr>
          </a:p>
        </p:txBody>
      </p:sp>
      <p:graphicFrame>
        <p:nvGraphicFramePr>
          <p:cNvPr id="23557" name="Content Placeholder 3">
            <a:extLst>
              <a:ext uri="{FF2B5EF4-FFF2-40B4-BE49-F238E27FC236}">
                <a16:creationId xmlns:a16="http://schemas.microsoft.com/office/drawing/2014/main" id="{C787863D-0A64-0CD1-C909-56C49D62EF46}"/>
              </a:ext>
            </a:extLst>
          </p:cNvPr>
          <p:cNvGraphicFramePr>
            <a:graphicFrameLocks noGrp="1"/>
          </p:cNvGraphicFramePr>
          <p:nvPr>
            <p:ph idx="1"/>
            <p:extLst>
              <p:ext uri="{D42A27DB-BD31-4B8C-83A1-F6EECF244321}">
                <p14:modId xmlns:p14="http://schemas.microsoft.com/office/powerpoint/2010/main" val="399687210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2"/>
          <p:cNvSpPr>
            <a:spLocks noGrp="1" noChangeArrowheads="1"/>
          </p:cNvSpPr>
          <p:nvPr>
            <p:ph type="title"/>
          </p:nvPr>
        </p:nvSpPr>
        <p:spPr>
          <a:xfrm>
            <a:off x="586478" y="1683756"/>
            <a:ext cx="3115265" cy="2396359"/>
          </a:xfrm>
        </p:spPr>
        <p:txBody>
          <a:bodyPr vert="horz" lIns="91440" tIns="45720" rIns="91440" bIns="45720" rtlCol="0" anchor="b">
            <a:normAutofit/>
          </a:bodyPr>
          <a:lstStyle/>
          <a:p>
            <a:pPr algn="r"/>
            <a:r>
              <a:rPr lang="en-US" sz="4000" kern="1200" noProof="0">
                <a:solidFill>
                  <a:srgbClr val="FFFFFF"/>
                </a:solidFill>
                <a:latin typeface="+mj-lt"/>
                <a:ea typeface="+mj-ea"/>
                <a:cs typeface="+mj-cs"/>
              </a:rPr>
              <a:t>Moral Development</a:t>
            </a:r>
            <a:endParaRPr lang="en-US" sz="4000" kern="1200">
              <a:solidFill>
                <a:srgbClr val="FFFFFF"/>
              </a:solidFill>
              <a:latin typeface="+mj-lt"/>
              <a:ea typeface="+mj-ea"/>
              <a:cs typeface="+mj-cs"/>
            </a:endParaRPr>
          </a:p>
        </p:txBody>
      </p:sp>
      <p:graphicFrame>
        <p:nvGraphicFramePr>
          <p:cNvPr id="29701" name="Content Placeholder 3">
            <a:extLst>
              <a:ext uri="{FF2B5EF4-FFF2-40B4-BE49-F238E27FC236}">
                <a16:creationId xmlns:a16="http://schemas.microsoft.com/office/drawing/2014/main" id="{08B6B98D-1C58-C3BE-4C71-F7991148D517}"/>
              </a:ext>
            </a:extLst>
          </p:cNvPr>
          <p:cNvGraphicFramePr>
            <a:graphicFrameLocks noGrp="1"/>
          </p:cNvGraphicFramePr>
          <p:nvPr>
            <p:ph idx="1"/>
            <p:extLst>
              <p:ext uri="{D42A27DB-BD31-4B8C-83A1-F6EECF244321}">
                <p14:modId xmlns:p14="http://schemas.microsoft.com/office/powerpoint/2010/main" val="23647598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347"/>
        <p:cNvGrpSpPr/>
        <p:nvPr/>
      </p:nvGrpSpPr>
      <p:grpSpPr>
        <a:xfrm>
          <a:off x="0" y="0"/>
          <a:ext cx="0" cy="0"/>
          <a:chOff x="0" y="0"/>
          <a:chExt cx="0" cy="0"/>
        </a:xfrm>
      </p:grpSpPr>
      <p:sp>
        <p:nvSpPr>
          <p:cNvPr id="7" name="Title 6">
            <a:extLst>
              <a:ext uri="{FF2B5EF4-FFF2-40B4-BE49-F238E27FC236}">
                <a16:creationId xmlns:a16="http://schemas.microsoft.com/office/drawing/2014/main" id="{3363FC64-FAA6-AA47-9A64-436FFADCE1A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t>What is Trauma?</a:t>
            </a:r>
          </a:p>
        </p:txBody>
      </p:sp>
      <p:sp>
        <p:nvSpPr>
          <p:cNvPr id="348" name="Google Shape;348;p12"/>
          <p:cNvSpPr txBox="1">
            <a:spLocks noGrp="1"/>
          </p:cNvSpPr>
          <p:nvPr>
            <p:ph sz="half" idx="1"/>
          </p:nvPr>
        </p:nvSpPr>
        <p:spPr>
          <a:xfrm>
            <a:off x="762000" y="2279018"/>
            <a:ext cx="5314543" cy="3375920"/>
          </a:xfrm>
          <a:prstGeom prst="rect">
            <a:avLst/>
          </a:prstGeom>
        </p:spPr>
        <p:txBody>
          <a:bodyPr spcFirstLastPara="1" vert="horz" lIns="91440" tIns="45720" rIns="91440" bIns="45720" rtlCol="0" anchor="t" anchorCtr="0">
            <a:normAutofit/>
          </a:bodyPr>
          <a:lstStyle/>
          <a:p>
            <a:pPr marL="0" indent="0" algn="ctr">
              <a:buSzPts val="6000"/>
              <a:buNone/>
            </a:pPr>
            <a:r>
              <a:rPr lang="en-US" sz="3600" dirty="0"/>
              <a:t>A DEEP EMOTIONAL WOUND!</a:t>
            </a:r>
          </a:p>
          <a:p>
            <a:pPr marL="0" indent="0" algn="ctr">
              <a:buSzPts val="6000"/>
              <a:buNone/>
            </a:pPr>
            <a:r>
              <a:rPr lang="en-US" sz="3600" dirty="0"/>
              <a:t>Which is closely connected to Toxic Stress or Toxic Environments</a:t>
            </a:r>
          </a:p>
          <a:p>
            <a:pPr marL="0">
              <a:buSzPts val="6000"/>
            </a:pPr>
            <a:endParaRPr lang="en-US" sz="1800" dirty="0"/>
          </a:p>
        </p:txBody>
      </p:sp>
      <p:sp>
        <p:nvSpPr>
          <p:cNvPr id="161" name="Freeform: Shape 16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picture containing cymbal&#10;&#10;Description automatically generated">
            <a:extLst>
              <a:ext uri="{FF2B5EF4-FFF2-40B4-BE49-F238E27FC236}">
                <a16:creationId xmlns:a16="http://schemas.microsoft.com/office/drawing/2014/main" id="{EBB5CECA-25E5-574D-BF74-2C487E9DBBC6}"/>
              </a:ext>
            </a:extLst>
          </p:cNvPr>
          <p:cNvPicPr>
            <a:picLocks noGrp="1" noChangeAspect="1"/>
          </p:cNvPicPr>
          <p:nvPr>
            <p:ph sz="half" idx="2"/>
          </p:nvPr>
        </p:nvPicPr>
        <p:blipFill rotWithShape="1">
          <a:blip r:embed="rId3"/>
          <a:srcRect l="13638" r="14280"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76BCDF-4D80-2045-8008-7CEF8BDCE2A9}"/>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a:solidFill>
                  <a:srgbClr val="FFFFFF"/>
                </a:solidFill>
                <a:latin typeface="+mj-lt"/>
                <a:ea typeface="+mj-ea"/>
                <a:cs typeface="+mj-cs"/>
              </a:rPr>
              <a:t>Languishing</a:t>
            </a:r>
          </a:p>
        </p:txBody>
      </p:sp>
      <p:sp>
        <p:nvSpPr>
          <p:cNvPr id="3" name="Content Placeholder 2">
            <a:extLst>
              <a:ext uri="{FF2B5EF4-FFF2-40B4-BE49-F238E27FC236}">
                <a16:creationId xmlns:a16="http://schemas.microsoft.com/office/drawing/2014/main" id="{5B6D760E-2676-5247-A899-50FC227E85AF}"/>
              </a:ext>
            </a:extLst>
          </p:cNvPr>
          <p:cNvSpPr>
            <a:spLocks noGrp="1"/>
          </p:cNvSpPr>
          <p:nvPr>
            <p:ph sz="half" idx="1"/>
          </p:nvPr>
        </p:nvSpPr>
        <p:spPr>
          <a:xfrm>
            <a:off x="430925" y="3355130"/>
            <a:ext cx="3941378" cy="3308429"/>
          </a:xfrm>
        </p:spPr>
        <p:txBody>
          <a:bodyPr vert="horz" lIns="91440" tIns="45720" rIns="91440" bIns="45720" rtlCol="0">
            <a:normAutofit lnSpcReduction="10000"/>
          </a:bodyPr>
          <a:lstStyle/>
          <a:p>
            <a:pPr marL="0" indent="0" algn="ctr">
              <a:buNone/>
            </a:pPr>
            <a:r>
              <a:rPr lang="en-US" sz="2400" dirty="0"/>
              <a:t>Languishing is a sense of stagnation and emptiness. It feels as if you’re muddling through your days, looking at your life through a foggy windshield. And it might be the dominant emotion of 2021.</a:t>
            </a:r>
          </a:p>
          <a:p>
            <a:pPr marL="0" indent="0" algn="ctr">
              <a:buNone/>
            </a:pPr>
            <a:endParaRPr lang="en-US" sz="2400" dirty="0"/>
          </a:p>
          <a:p>
            <a:pPr marL="0" indent="0" algn="ctr">
              <a:buNone/>
            </a:pPr>
            <a:r>
              <a:rPr lang="en-US" sz="2400" dirty="0"/>
              <a:t>According to the New Times</a:t>
            </a:r>
          </a:p>
          <a:p>
            <a:pPr algn="ctr"/>
            <a:endParaRPr lang="en-US" sz="1800" dirty="0"/>
          </a:p>
        </p:txBody>
      </p:sp>
      <p:pic>
        <p:nvPicPr>
          <p:cNvPr id="6" name="Content Placeholder 5" descr="A picture containing person, wall, indoor, person&#10;&#10;Description automatically generated">
            <a:extLst>
              <a:ext uri="{FF2B5EF4-FFF2-40B4-BE49-F238E27FC236}">
                <a16:creationId xmlns:a16="http://schemas.microsoft.com/office/drawing/2014/main" id="{5439A054-3334-8F46-B562-CC7A3EFFFE08}"/>
              </a:ext>
            </a:extLst>
          </p:cNvPr>
          <p:cNvPicPr>
            <a:picLocks noGrp="1" noChangeAspect="1"/>
          </p:cNvPicPr>
          <p:nvPr>
            <p:ph sz="half" idx="2"/>
          </p:nvPr>
        </p:nvPicPr>
        <p:blipFill>
          <a:blip r:embed="rId2"/>
          <a:stretch>
            <a:fillRect/>
          </a:stretch>
        </p:blipFill>
        <p:spPr>
          <a:xfrm>
            <a:off x="4662102" y="1063364"/>
            <a:ext cx="6903723" cy="4608235"/>
          </a:xfrm>
          <a:prstGeom prst="rect">
            <a:avLst/>
          </a:prstGeom>
        </p:spPr>
      </p:pic>
    </p:spTree>
    <p:extLst>
      <p:ext uri="{BB962C8B-B14F-4D97-AF65-F5344CB8AC3E}">
        <p14:creationId xmlns:p14="http://schemas.microsoft.com/office/powerpoint/2010/main" val="350599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EB6D6B1-52B8-45C8-9C83-B5042CDAB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290B888-1DA2-4603-9690-BF863DCD1E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319E1F81-615A-4E66-9C66-443AC7239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7E60507-4771-49E2-9E47-9D6881CF8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DDD952-31DD-D94A-8138-62B309BD72C1}"/>
              </a:ext>
            </a:extLst>
          </p:cNvPr>
          <p:cNvSpPr>
            <a:spLocks noGrp="1"/>
          </p:cNvSpPr>
          <p:nvPr>
            <p:ph type="title"/>
          </p:nvPr>
        </p:nvSpPr>
        <p:spPr>
          <a:xfrm>
            <a:off x="550863" y="455278"/>
            <a:ext cx="11090275" cy="501163"/>
          </a:xfrm>
        </p:spPr>
        <p:txBody>
          <a:bodyPr>
            <a:normAutofit fontScale="90000"/>
          </a:bodyPr>
          <a:lstStyle/>
          <a:p>
            <a:pPr algn="ctr"/>
            <a:r>
              <a:rPr lang="en-US" sz="3200" dirty="0"/>
              <a:t>We Are In A State Of Grief!</a:t>
            </a:r>
          </a:p>
        </p:txBody>
      </p:sp>
      <p:graphicFrame>
        <p:nvGraphicFramePr>
          <p:cNvPr id="5" name="Content Placeholder 2">
            <a:extLst>
              <a:ext uri="{FF2B5EF4-FFF2-40B4-BE49-F238E27FC236}">
                <a16:creationId xmlns:a16="http://schemas.microsoft.com/office/drawing/2014/main" id="{1B92030E-9C27-4878-B995-8F71D8AE29FF}"/>
              </a:ext>
            </a:extLst>
          </p:cNvPr>
          <p:cNvGraphicFramePr>
            <a:graphicFrameLocks noGrp="1"/>
          </p:cNvGraphicFramePr>
          <p:nvPr>
            <p:ph idx="1"/>
            <p:extLst>
              <p:ext uri="{D42A27DB-BD31-4B8C-83A1-F6EECF244321}">
                <p14:modId xmlns:p14="http://schemas.microsoft.com/office/powerpoint/2010/main" val="779005491"/>
              </p:ext>
            </p:extLst>
          </p:nvPr>
        </p:nvGraphicFramePr>
        <p:xfrm>
          <a:off x="550864" y="1171575"/>
          <a:ext cx="11090274" cy="5137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720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800</Words>
  <Application>Microsoft Macintosh PowerPoint</Application>
  <PresentationFormat>Widescreen</PresentationFormat>
  <Paragraphs>80</Paragraphs>
  <Slides>15</Slides>
  <Notes>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Libre Franklin Medium</vt:lpstr>
      <vt:lpstr>Noto Sans Symbols</vt:lpstr>
      <vt:lpstr>Office Theme</vt:lpstr>
      <vt:lpstr>Adolescent Brain Development: Things to Consider Beyond the Pandemic</vt:lpstr>
      <vt:lpstr>PowerPoint Presentation</vt:lpstr>
      <vt:lpstr>How Adolescents Think  and Process Information</vt:lpstr>
      <vt:lpstr>Adolescent Information Processing</vt:lpstr>
      <vt:lpstr>Adolescents’ Values</vt:lpstr>
      <vt:lpstr>Moral Development</vt:lpstr>
      <vt:lpstr>What is Trauma?</vt:lpstr>
      <vt:lpstr>Languishing</vt:lpstr>
      <vt:lpstr>We Are In A State Of Grief!</vt:lpstr>
      <vt:lpstr>Synaptic Density Pruning</vt:lpstr>
      <vt:lpstr>Toxic Stress</vt:lpstr>
      <vt:lpstr>Survival Stress Management</vt:lpstr>
      <vt:lpstr>Healing is…</vt:lpstr>
      <vt:lpstr>What Does Mental Health Justice Mean To You?</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Development: Things to Consider Beyond the Pandemic</dc:title>
  <dc:creator>Jones, Brandon L</dc:creator>
  <cp:lastModifiedBy>Jones, Brandon L</cp:lastModifiedBy>
  <cp:revision>5</cp:revision>
  <dcterms:created xsi:type="dcterms:W3CDTF">2022-04-07T15:40:44Z</dcterms:created>
  <dcterms:modified xsi:type="dcterms:W3CDTF">2022-04-07T18:03:48Z</dcterms:modified>
</cp:coreProperties>
</file>